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8" r:id="rId2"/>
    <p:sldId id="260" r:id="rId3"/>
    <p:sldId id="262" r:id="rId4"/>
    <p:sldId id="264" r:id="rId5"/>
    <p:sldId id="266" r:id="rId6"/>
    <p:sldId id="268" r:id="rId7"/>
    <p:sldId id="270" r:id="rId8"/>
    <p:sldId id="272" r:id="rId9"/>
    <p:sldId id="274" r:id="rId10"/>
    <p:sldId id="276" r:id="rId11"/>
    <p:sldId id="278" r:id="rId12"/>
    <p:sldId id="280" r:id="rId13"/>
    <p:sldId id="282" r:id="rId14"/>
    <p:sldId id="284" r:id="rId15"/>
    <p:sldId id="286" r:id="rId16"/>
    <p:sldId id="288" r:id="rId17"/>
    <p:sldId id="290" r:id="rId18"/>
    <p:sldId id="292" r:id="rId19"/>
    <p:sldId id="294" r:id="rId20"/>
    <p:sldId id="296" r:id="rId21"/>
    <p:sldId id="298" r:id="rId22"/>
    <p:sldId id="300" r:id="rId23"/>
    <p:sldId id="302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0"/>
    <p:restoredTop sz="0"/>
  </p:normalViewPr>
  <p:slideViewPr>
    <p:cSldViewPr>
      <p:cViewPr>
        <p:scale>
          <a:sx n="100" d="100"/>
          <a:sy n="100" d="100"/>
        </p:scale>
        <p:origin x="10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.17000000178813934"/>
          <c:y val="0"/>
          <c:w val="0.6999999880790710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spPr>
            <a:solidFill>
              <a:srgbClr val="2396FF"/>
            </a:solidFill>
          </c:spPr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0F-4DCF-9CF2-0880D71040CB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0F-4DCF-9CF2-0880D71040C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여</c:v>
                </c:pt>
                <c:pt idx="1">
                  <c:v>남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660F-4DCF-9CF2-0880D7104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34502185"/>
        <c:axId val="207303950"/>
      </c:barChart>
      <c:catAx>
        <c:axId val="213450218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solidFill>
              <a:srgbClr val="C4C4C4"/>
            </a:solidFill>
          </a:ln>
        </c:spPr>
        <c:txPr>
          <a:bodyPr/>
          <a:lstStyle/>
          <a:p>
            <a:pPr>
              <a:defRPr sz="1000" smtId="4294967295"/>
            </a:pPr>
            <a:endParaRPr lang="ko-KR"/>
          </a:p>
        </c:txPr>
        <c:crossAx val="207303950"/>
        <c:crosses val="autoZero"/>
        <c:auto val="0"/>
        <c:lblAlgn val="ctr"/>
        <c:lblOffset val="100"/>
        <c:noMultiLvlLbl val="0"/>
      </c:catAx>
      <c:valAx>
        <c:axId val="20730395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4502185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1-4ACC-4330-A8FB-9A8AEA741829}"/>
              </c:ext>
            </c:extLst>
          </c:dPt>
          <c:dPt>
            <c:idx val="1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3-4ACC-4330-A8FB-9A8AEA741829}"/>
              </c:ext>
            </c:extLst>
          </c:dPt>
          <c:dPt>
            <c:idx val="2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5-4ACC-4330-A8FB-9A8AEA741829}"/>
              </c:ext>
            </c:extLst>
          </c:dPt>
          <c:dPt>
            <c:idx val="3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7-4ACC-4330-A8FB-9A8AEA741829}"/>
              </c:ext>
            </c:extLst>
          </c:dPt>
          <c:dPt>
            <c:idx val="4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9-4ACC-4330-A8FB-9A8AEA741829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33.700000000000003</c:v>
                </c:pt>
                <c:pt idx="3">
                  <c:v>42.5</c:v>
                </c:pt>
                <c:pt idx="4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CC-4330-A8FB-9A8AEA741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63813116"/>
        <c:axId val="1391794602"/>
      </c:barChart>
      <c:catAx>
        <c:axId val="136381311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391794602"/>
        <c:crosses val="autoZero"/>
        <c:auto val="0"/>
        <c:lblAlgn val="ctr"/>
        <c:lblOffset val="100"/>
        <c:noMultiLvlLbl val="0"/>
      </c:catAx>
      <c:valAx>
        <c:axId val="1391794602"/>
        <c:scaling>
          <c:orientation val="minMax"/>
          <c:max val="42.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363813116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1-18B1-4BF9-91E7-B32B6DB2C751}"/>
              </c:ext>
            </c:extLst>
          </c:dPt>
          <c:dPt>
            <c:idx val="1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3-18B1-4BF9-91E7-B32B6DB2C751}"/>
              </c:ext>
            </c:extLst>
          </c:dPt>
          <c:cat>
            <c:strRef>
              <c:f>Sheet1!$A$2:$A$3</c:f>
              <c:strCache>
                <c:ptCount val="2"/>
                <c:pt idx="0">
                  <c:v>Top</c:v>
                </c:pt>
                <c:pt idx="1">
                  <c:v>Bottom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60.3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B1-4BF9-91E7-B32B6DB2C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83116770"/>
        <c:axId val="1948879284"/>
      </c:barChart>
      <c:catAx>
        <c:axId val="88311677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948879284"/>
        <c:crosses val="autoZero"/>
        <c:auto val="0"/>
        <c:lblAlgn val="ctr"/>
        <c:lblOffset val="100"/>
        <c:noMultiLvlLbl val="0"/>
      </c:catAx>
      <c:valAx>
        <c:axId val="1948879284"/>
        <c:scaling>
          <c:orientation val="minMax"/>
          <c:max val="60.3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883116770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1-F7C3-437A-A66F-50CB642B27D1}"/>
              </c:ext>
            </c:extLst>
          </c:dPt>
          <c:dPt>
            <c:idx val="1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3-F7C3-437A-A66F-50CB642B27D1}"/>
              </c:ext>
            </c:extLst>
          </c:dPt>
          <c:dPt>
            <c:idx val="2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5-F7C3-437A-A66F-50CB642B27D1}"/>
              </c:ext>
            </c:extLst>
          </c:dPt>
          <c:dPt>
            <c:idx val="3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7-F7C3-437A-A66F-50CB642B27D1}"/>
              </c:ext>
            </c:extLst>
          </c:dPt>
          <c:dPt>
            <c:idx val="4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9-F7C3-437A-A66F-50CB642B27D1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1.7</c:v>
                </c:pt>
                <c:pt idx="1">
                  <c:v>7.5</c:v>
                </c:pt>
                <c:pt idx="2">
                  <c:v>34</c:v>
                </c:pt>
                <c:pt idx="3">
                  <c:v>35.4</c:v>
                </c:pt>
                <c:pt idx="4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C3-437A-A66F-50CB642B2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52979708"/>
        <c:axId val="576230878"/>
      </c:barChart>
      <c:catAx>
        <c:axId val="19529797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76230878"/>
        <c:crosses val="autoZero"/>
        <c:auto val="0"/>
        <c:lblAlgn val="ctr"/>
        <c:lblOffset val="100"/>
        <c:noMultiLvlLbl val="0"/>
      </c:catAx>
      <c:valAx>
        <c:axId val="576230878"/>
        <c:scaling>
          <c:orientation val="minMax"/>
          <c:max val="35.4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952979708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1-5AFB-432A-AD28-4AC35B15D14F}"/>
              </c:ext>
            </c:extLst>
          </c:dPt>
          <c:dPt>
            <c:idx val="1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3-5AFB-432A-AD28-4AC35B15D14F}"/>
              </c:ext>
            </c:extLst>
          </c:dPt>
          <c:cat>
            <c:strRef>
              <c:f>Sheet1!$A$2:$A$3</c:f>
              <c:strCache>
                <c:ptCount val="2"/>
                <c:pt idx="0">
                  <c:v>Top</c:v>
                </c:pt>
                <c:pt idx="1">
                  <c:v>Bottom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56.8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FB-432A-AD28-4AC35B15D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2689019"/>
        <c:axId val="544876029"/>
      </c:barChart>
      <c:catAx>
        <c:axId val="602689019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44876029"/>
        <c:crosses val="autoZero"/>
        <c:auto val="0"/>
        <c:lblAlgn val="ctr"/>
        <c:lblOffset val="100"/>
        <c:noMultiLvlLbl val="0"/>
      </c:catAx>
      <c:valAx>
        <c:axId val="544876029"/>
        <c:scaling>
          <c:orientation val="minMax"/>
          <c:max val="56.8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02689019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1-C7C4-438C-9B94-E25BA32EBC70}"/>
              </c:ext>
            </c:extLst>
          </c:dPt>
          <c:dPt>
            <c:idx val="1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3-C7C4-438C-9B94-E25BA32EBC70}"/>
              </c:ext>
            </c:extLst>
          </c:dPt>
          <c:dPt>
            <c:idx val="2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5-C7C4-438C-9B94-E25BA32EBC70}"/>
              </c:ext>
            </c:extLst>
          </c:dPt>
          <c:dPt>
            <c:idx val="3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7-C7C4-438C-9B94-E25BA32EBC70}"/>
              </c:ext>
            </c:extLst>
          </c:dPt>
          <c:dPt>
            <c:idx val="4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9-C7C4-438C-9B94-E25BA32EBC70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12.1</c:v>
                </c:pt>
                <c:pt idx="2">
                  <c:v>33</c:v>
                </c:pt>
                <c:pt idx="3">
                  <c:v>31.2</c:v>
                </c:pt>
                <c:pt idx="4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C4-438C-9B94-E25BA32EB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7579238"/>
        <c:axId val="1106093917"/>
      </c:barChart>
      <c:catAx>
        <c:axId val="38757923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106093917"/>
        <c:crosses val="autoZero"/>
        <c:auto val="0"/>
        <c:lblAlgn val="ctr"/>
        <c:lblOffset val="100"/>
        <c:noMultiLvlLbl val="0"/>
      </c:catAx>
      <c:valAx>
        <c:axId val="1106093917"/>
        <c:scaling>
          <c:orientation val="minMax"/>
          <c:max val="33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87579238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1-3D2A-40C7-8461-0C046F77C7E8}"/>
              </c:ext>
            </c:extLst>
          </c:dPt>
          <c:dPt>
            <c:idx val="1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3-3D2A-40C7-8461-0C046F77C7E8}"/>
              </c:ext>
            </c:extLst>
          </c:dPt>
          <c:cat>
            <c:strRef>
              <c:f>Sheet1!$A$2:$A$3</c:f>
              <c:strCache>
                <c:ptCount val="2"/>
                <c:pt idx="0">
                  <c:v>Top</c:v>
                </c:pt>
                <c:pt idx="1">
                  <c:v>Bottom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48.9</c:v>
                </c:pt>
                <c:pt idx="1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2A-40C7-8461-0C046F77C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01129293"/>
        <c:axId val="2099321832"/>
      </c:barChart>
      <c:catAx>
        <c:axId val="2001129293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099321832"/>
        <c:crosses val="autoZero"/>
        <c:auto val="0"/>
        <c:lblAlgn val="ctr"/>
        <c:lblOffset val="100"/>
        <c:noMultiLvlLbl val="0"/>
      </c:catAx>
      <c:valAx>
        <c:axId val="2099321832"/>
        <c:scaling>
          <c:orientation val="minMax"/>
          <c:max val="48.9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2001129293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1-43E0-4043-9546-E5D524751B09}"/>
              </c:ext>
            </c:extLst>
          </c:dPt>
          <c:dPt>
            <c:idx val="1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3-43E0-4043-9546-E5D524751B09}"/>
              </c:ext>
            </c:extLst>
          </c:dPt>
          <c:dPt>
            <c:idx val="2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5-43E0-4043-9546-E5D524751B09}"/>
              </c:ext>
            </c:extLst>
          </c:dPt>
          <c:dPt>
            <c:idx val="3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7-43E0-4043-9546-E5D524751B09}"/>
              </c:ext>
            </c:extLst>
          </c:dPt>
          <c:dPt>
            <c:idx val="4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9-43E0-4043-9546-E5D524751B09}"/>
              </c:ext>
            </c:extLst>
          </c:dPt>
          <c:dPt>
            <c:idx val="5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B-43E0-4043-9546-E5D524751B09}"/>
              </c:ext>
            </c:extLst>
          </c:dPt>
          <c:dPt>
            <c:idx val="6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D-43E0-4043-9546-E5D524751B09}"/>
              </c:ext>
            </c:extLst>
          </c:dPt>
          <c:dPt>
            <c:idx val="7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0F-43E0-4043-9546-E5D524751B09}"/>
              </c:ext>
            </c:extLst>
          </c:dPt>
          <c:dPt>
            <c:idx val="8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11-43E0-4043-9546-E5D524751B09}"/>
              </c:ext>
            </c:extLst>
          </c:dPt>
          <c:dPt>
            <c:idx val="9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13-43E0-4043-9546-E5D524751B09}"/>
              </c:ext>
            </c:extLst>
          </c:dPt>
          <c:dPt>
            <c:idx val="10"/>
            <c:invertIfNegative val="1"/>
            <c:bubble3D val="0"/>
            <c:spPr>
              <a:solidFill>
                <a:srgbClr val="CACACA"/>
              </a:solidFill>
            </c:spPr>
            <c:extLst>
              <c:ext xmlns:c16="http://schemas.microsoft.com/office/drawing/2014/chart" uri="{C3380CC4-5D6E-409C-BE32-E72D297353CC}">
                <c16:uniqueId val="{00000015-43E0-4043-9546-E5D524751B09}"/>
              </c:ext>
            </c:extLst>
          </c:dPt>
          <c:cat>
            <c:strRef>
              <c:f>Sheet1!$A$2:$A$12</c:f>
              <c:strCache>
                <c:ptCount val="11"/>
                <c:pt idx="0">
                  <c:v>[0] 절대 추천 안 함</c:v>
                </c:pt>
                <c:pt idx="1">
                  <c:v>[1] </c:v>
                </c:pt>
                <c:pt idx="2">
                  <c:v>[2] </c:v>
                </c:pt>
                <c:pt idx="3">
                  <c:v>[3] </c:v>
                </c:pt>
                <c:pt idx="4">
                  <c:v>[4] </c:v>
                </c:pt>
                <c:pt idx="5">
                  <c:v>[5] -</c:v>
                </c:pt>
                <c:pt idx="6">
                  <c:v>[6] </c:v>
                </c:pt>
                <c:pt idx="7">
                  <c:v>[7] </c:v>
                </c:pt>
                <c:pt idx="8">
                  <c:v>[8] </c:v>
                </c:pt>
                <c:pt idx="9">
                  <c:v>[9] </c:v>
                </c:pt>
                <c:pt idx="10">
                  <c:v>[10] 매우 추천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0.5</c:v>
                </c:pt>
                <c:pt idx="1">
                  <c:v>0.4</c:v>
                </c:pt>
                <c:pt idx="2">
                  <c:v>0.4</c:v>
                </c:pt>
                <c:pt idx="3">
                  <c:v>3.4</c:v>
                </c:pt>
                <c:pt idx="4">
                  <c:v>3</c:v>
                </c:pt>
                <c:pt idx="5">
                  <c:v>7.1</c:v>
                </c:pt>
                <c:pt idx="6">
                  <c:v>11</c:v>
                </c:pt>
                <c:pt idx="7">
                  <c:v>26.2</c:v>
                </c:pt>
                <c:pt idx="8">
                  <c:v>26.9</c:v>
                </c:pt>
                <c:pt idx="9">
                  <c:v>9.6</c:v>
                </c:pt>
                <c:pt idx="10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3E0-4043-9546-E5D524751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92175951"/>
        <c:axId val="1175643018"/>
      </c:barChart>
      <c:catAx>
        <c:axId val="292175951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175643018"/>
        <c:crosses val="autoZero"/>
        <c:auto val="0"/>
        <c:lblAlgn val="ctr"/>
        <c:lblOffset val="100"/>
        <c:noMultiLvlLbl val="0"/>
      </c:catAx>
      <c:valAx>
        <c:axId val="1175643018"/>
        <c:scaling>
          <c:orientation val="minMax"/>
          <c:max val="26.900000000000002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292175951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1-2C22-4192-A616-C8778124DF83}"/>
              </c:ext>
            </c:extLst>
          </c:dPt>
          <c:dPt>
            <c:idx val="1"/>
            <c:invertIfNegative val="1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3-2C22-4192-A616-C8778124DF83}"/>
              </c:ext>
            </c:extLst>
          </c:dPt>
          <c:dPt>
            <c:idx val="2"/>
            <c:invertIfNegative val="1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2C22-4192-A616-C8778124DF83}"/>
              </c:ext>
            </c:extLst>
          </c:dPt>
          <c:dPt>
            <c:idx val="3"/>
            <c:invertIfNegative val="1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7-2C22-4192-A616-C8778124DF83}"/>
              </c:ext>
            </c:extLst>
          </c:dPt>
          <c:cat>
            <c:strRef>
              <c:f>Sheet1!$A$2:$A$5</c:f>
              <c:strCache>
                <c:ptCount val="4"/>
                <c:pt idx="0">
                  <c:v>추천고객(9~10점)</c:v>
                </c:pt>
                <c:pt idx="1">
                  <c:v>중립고객(7~8점)</c:v>
                </c:pt>
                <c:pt idx="2">
                  <c:v>비추천고객(0~6점)</c:v>
                </c:pt>
                <c:pt idx="3">
                  <c:v>NPS(추천 고객-비추천 고객)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21.1</c:v>
                </c:pt>
                <c:pt idx="1">
                  <c:v>53.1</c:v>
                </c:pt>
                <c:pt idx="2">
                  <c:v>25.8</c:v>
                </c:pt>
                <c:pt idx="3">
                  <c:v>-4.7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22-4192-A616-C8778124D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3078760"/>
        <c:axId val="2118205711"/>
      </c:barChart>
      <c:catAx>
        <c:axId val="11330787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118205711"/>
        <c:crosses val="autoZero"/>
        <c:auto val="0"/>
        <c:lblAlgn val="ctr"/>
        <c:lblOffset val="100"/>
        <c:noMultiLvlLbl val="0"/>
      </c:catAx>
      <c:valAx>
        <c:axId val="2118205711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133078760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646464"/>
            </a:solidFill>
          </c:spPr>
          <c:invertIfNegative val="1"/>
          <c:cat>
            <c:numRef>
              <c:f>Sheet1!$A$1:$A$15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Sheet1!$B$1:$B$15</c:f>
              <c:numCache>
                <c:formatCode>General</c:formatCode>
                <c:ptCount val="15"/>
                <c:pt idx="0">
                  <c:v>451</c:v>
                </c:pt>
                <c:pt idx="1">
                  <c:v>226</c:v>
                </c:pt>
                <c:pt idx="2">
                  <c:v>79</c:v>
                </c:pt>
                <c:pt idx="3">
                  <c:v>33</c:v>
                </c:pt>
                <c:pt idx="4">
                  <c:v>24</c:v>
                </c:pt>
                <c:pt idx="5">
                  <c:v>21</c:v>
                </c:pt>
                <c:pt idx="6">
                  <c:v>27</c:v>
                </c:pt>
                <c:pt idx="7">
                  <c:v>77</c:v>
                </c:pt>
                <c:pt idx="8">
                  <c:v>19</c:v>
                </c:pt>
                <c:pt idx="9">
                  <c:v>17</c:v>
                </c:pt>
                <c:pt idx="10">
                  <c:v>9</c:v>
                </c:pt>
                <c:pt idx="11">
                  <c:v>6</c:v>
                </c:pt>
                <c:pt idx="12">
                  <c:v>3</c:v>
                </c:pt>
                <c:pt idx="13">
                  <c:v>5</c:v>
                </c:pt>
                <c:pt idx="14">
                  <c:v>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C3B4-4E4E-9395-CFA9C85F5620}"/>
            </c:ext>
          </c:extLst>
        </c:ser>
        <c:ser>
          <c:idx val="1"/>
          <c:order val="1"/>
          <c:spPr>
            <a:solidFill>
              <a:srgbClr val="9F9F9F"/>
            </a:solidFill>
          </c:spPr>
          <c:invertIfNegative val="1"/>
          <c:cat>
            <c:numRef>
              <c:f>Sheet1!$A$1:$A$15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Sheet1!$C$1:$C$15</c:f>
              <c:numCache>
                <c:formatCode>General</c:formatCode>
                <c:ptCount val="15"/>
                <c:pt idx="0">
                  <c:v>136</c:v>
                </c:pt>
                <c:pt idx="1">
                  <c:v>258</c:v>
                </c:pt>
                <c:pt idx="2">
                  <c:v>49</c:v>
                </c:pt>
                <c:pt idx="3">
                  <c:v>51</c:v>
                </c:pt>
                <c:pt idx="4">
                  <c:v>59</c:v>
                </c:pt>
                <c:pt idx="5">
                  <c:v>57</c:v>
                </c:pt>
                <c:pt idx="6">
                  <c:v>23</c:v>
                </c:pt>
                <c:pt idx="7">
                  <c:v>0</c:v>
                </c:pt>
                <c:pt idx="8">
                  <c:v>27</c:v>
                </c:pt>
                <c:pt idx="9">
                  <c:v>33</c:v>
                </c:pt>
                <c:pt idx="10">
                  <c:v>13</c:v>
                </c:pt>
                <c:pt idx="11">
                  <c:v>11</c:v>
                </c:pt>
                <c:pt idx="12">
                  <c:v>9</c:v>
                </c:pt>
                <c:pt idx="13">
                  <c:v>8</c:v>
                </c:pt>
                <c:pt idx="14">
                  <c:v>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C3B4-4E4E-9395-CFA9C85F5620}"/>
            </c:ext>
          </c:extLst>
        </c:ser>
        <c:ser>
          <c:idx val="2"/>
          <c:order val="2"/>
          <c:spPr>
            <a:solidFill>
              <a:srgbClr val="D9D9D9"/>
            </a:solidFill>
          </c:spPr>
          <c:invertIfNegative val="1"/>
          <c:cat>
            <c:numRef>
              <c:f>Sheet1!$A$1:$A$15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cat>
          <c:val>
            <c:numRef>
              <c:f>Sheet1!$D$1:$D$15</c:f>
              <c:numCache>
                <c:formatCode>General</c:formatCode>
                <c:ptCount val="15"/>
                <c:pt idx="0">
                  <c:v>68</c:v>
                </c:pt>
                <c:pt idx="1">
                  <c:v>72</c:v>
                </c:pt>
                <c:pt idx="2">
                  <c:v>49</c:v>
                </c:pt>
                <c:pt idx="3">
                  <c:v>62</c:v>
                </c:pt>
                <c:pt idx="4">
                  <c:v>63</c:v>
                </c:pt>
                <c:pt idx="5">
                  <c:v>46</c:v>
                </c:pt>
                <c:pt idx="6">
                  <c:v>63</c:v>
                </c:pt>
                <c:pt idx="7">
                  <c:v>0</c:v>
                </c:pt>
                <c:pt idx="8">
                  <c:v>31</c:v>
                </c:pt>
                <c:pt idx="9">
                  <c:v>26</c:v>
                </c:pt>
                <c:pt idx="10">
                  <c:v>10</c:v>
                </c:pt>
                <c:pt idx="11">
                  <c:v>14</c:v>
                </c:pt>
                <c:pt idx="12">
                  <c:v>15</c:v>
                </c:pt>
                <c:pt idx="13">
                  <c:v>4</c:v>
                </c:pt>
                <c:pt idx="14">
                  <c:v>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C3B4-4E4E-9395-CFA9C85F5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11029645"/>
        <c:axId val="1332180747"/>
      </c:barChart>
      <c:catAx>
        <c:axId val="311029645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332180747"/>
        <c:crosses val="autoZero"/>
        <c:auto val="0"/>
        <c:lblAlgn val="ctr"/>
        <c:lblOffset val="100"/>
        <c:noMultiLvlLbl val="0"/>
      </c:catAx>
      <c:valAx>
        <c:axId val="1332180747"/>
        <c:scaling>
          <c:orientation val="minMax"/>
          <c:max val="65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11029645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646464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296</c:v>
                </c:pt>
                <c:pt idx="1">
                  <c:v>218</c:v>
                </c:pt>
                <c:pt idx="2">
                  <c:v>183</c:v>
                </c:pt>
                <c:pt idx="3">
                  <c:v>83</c:v>
                </c:pt>
                <c:pt idx="4">
                  <c:v>73</c:v>
                </c:pt>
                <c:pt idx="5">
                  <c:v>56</c:v>
                </c:pt>
                <c:pt idx="6">
                  <c:v>27</c:v>
                </c:pt>
                <c:pt idx="7">
                  <c:v>20</c:v>
                </c:pt>
                <c:pt idx="8">
                  <c:v>16</c:v>
                </c:pt>
                <c:pt idx="9">
                  <c:v>10</c:v>
                </c:pt>
                <c:pt idx="10">
                  <c:v>18</c:v>
                </c:pt>
                <c:pt idx="11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AA13-4D07-93BB-8AA0EBA0E43D}"/>
            </c:ext>
          </c:extLst>
        </c:ser>
        <c:ser>
          <c:idx val="1"/>
          <c:order val="1"/>
          <c:spPr>
            <a:solidFill>
              <a:srgbClr val="9F9F9F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Sheet1!$C$1:$C$12</c:f>
              <c:numCache>
                <c:formatCode>General</c:formatCode>
                <c:ptCount val="12"/>
                <c:pt idx="0">
                  <c:v>238</c:v>
                </c:pt>
                <c:pt idx="1">
                  <c:v>166</c:v>
                </c:pt>
                <c:pt idx="2">
                  <c:v>144</c:v>
                </c:pt>
                <c:pt idx="3">
                  <c:v>134</c:v>
                </c:pt>
                <c:pt idx="4">
                  <c:v>129</c:v>
                </c:pt>
                <c:pt idx="5">
                  <c:v>67</c:v>
                </c:pt>
                <c:pt idx="6">
                  <c:v>42</c:v>
                </c:pt>
                <c:pt idx="7">
                  <c:v>26</c:v>
                </c:pt>
                <c:pt idx="8">
                  <c:v>14</c:v>
                </c:pt>
                <c:pt idx="9">
                  <c:v>15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AA13-4D07-93BB-8AA0EBA0E43D}"/>
            </c:ext>
          </c:extLst>
        </c:ser>
        <c:ser>
          <c:idx val="2"/>
          <c:order val="2"/>
          <c:spPr>
            <a:solidFill>
              <a:srgbClr val="D9D9D9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Sheet1!$D$1:$D$12</c:f>
              <c:numCache>
                <c:formatCode>General</c:formatCode>
                <c:ptCount val="12"/>
                <c:pt idx="0">
                  <c:v>151</c:v>
                </c:pt>
                <c:pt idx="1">
                  <c:v>184</c:v>
                </c:pt>
                <c:pt idx="2">
                  <c:v>100</c:v>
                </c:pt>
                <c:pt idx="3">
                  <c:v>173</c:v>
                </c:pt>
                <c:pt idx="4">
                  <c:v>137</c:v>
                </c:pt>
                <c:pt idx="5">
                  <c:v>59</c:v>
                </c:pt>
                <c:pt idx="6">
                  <c:v>39</c:v>
                </c:pt>
                <c:pt idx="7">
                  <c:v>39</c:v>
                </c:pt>
                <c:pt idx="8">
                  <c:v>23</c:v>
                </c:pt>
                <c:pt idx="9">
                  <c:v>18</c:v>
                </c:pt>
                <c:pt idx="10">
                  <c:v>8</c:v>
                </c:pt>
                <c:pt idx="11">
                  <c:v>12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AA13-4D07-93BB-8AA0EBA0E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79047806"/>
        <c:axId val="1861431781"/>
      </c:barChart>
      <c:catAx>
        <c:axId val="37904780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61431781"/>
        <c:crosses val="autoZero"/>
        <c:auto val="0"/>
        <c:lblAlgn val="ctr"/>
        <c:lblOffset val="100"/>
        <c:noMultiLvlLbl val="0"/>
      </c:catAx>
      <c:valAx>
        <c:axId val="1861431781"/>
        <c:scaling>
          <c:orientation val="minMax"/>
          <c:max val="68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79047806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0.6999999880790710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rgbClr val="2396FF"/>
            </a:solidFill>
          </c:spPr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2-41C0-BC5E-0A62DE83416A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2-41C0-BC5E-0A62DE83416A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2-41C0-BC5E-0A62DE83416A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72-41C0-BC5E-0A62DE83416A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72-41C0-BC5E-0A62DE83416A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72-41C0-BC5E-0A62DE83416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60대 이상</c:v>
                </c:pt>
                <c:pt idx="1">
                  <c:v>50대</c:v>
                </c:pt>
                <c:pt idx="2">
                  <c:v>40대</c:v>
                </c:pt>
                <c:pt idx="3">
                  <c:v>30대</c:v>
                </c:pt>
                <c:pt idx="4">
                  <c:v>20대</c:v>
                </c:pt>
                <c:pt idx="5">
                  <c:v>10대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6-7672-41C0-BC5E-0A62DE834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75676667"/>
        <c:axId val="1947207367"/>
      </c:barChart>
      <c:catAx>
        <c:axId val="13756766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solidFill>
              <a:srgbClr val="C4C4C4"/>
            </a:solidFill>
          </a:ln>
        </c:spPr>
        <c:txPr>
          <a:bodyPr/>
          <a:lstStyle/>
          <a:p>
            <a:pPr>
              <a:defRPr sz="1000" smtId="4294967295"/>
            </a:pPr>
            <a:endParaRPr lang="ko-KR"/>
          </a:p>
        </c:txPr>
        <c:crossAx val="1947207367"/>
        <c:crosses val="autoZero"/>
        <c:auto val="0"/>
        <c:lblAlgn val="ctr"/>
        <c:lblOffset val="100"/>
        <c:noMultiLvlLbl val="0"/>
      </c:catAx>
      <c:valAx>
        <c:axId val="19472073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75676667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0.800000011920928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job</c:v>
                </c:pt>
              </c:strCache>
            </c:strRef>
          </c:tx>
          <c:spPr>
            <a:solidFill>
              <a:srgbClr val="2396FF"/>
            </a:solidFill>
          </c:spPr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6B-4B8C-8DC6-B7A2D2632CF7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6B-4B8C-8DC6-B7A2D2632CF7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6B-4B8C-8DC6-B7A2D2632CF7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6B-4B8C-8DC6-B7A2D2632CF7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6B-4B8C-8DC6-B7A2D2632CF7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6B-4B8C-8DC6-B7A2D2632CF7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6B-4B8C-8DC6-B7A2D2632CF7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6B-4B8C-8DC6-B7A2D2632CF7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6B-4B8C-8DC6-B7A2D2632CF7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6B-4B8C-8DC6-B7A2D2632CF7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6B-4B8C-8DC6-B7A2D2632CF7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6B-4B8C-8DC6-B7A2D2632CF7}"/>
                </c:ext>
              </c:extLst>
            </c:dLbl>
            <c:dLbl>
              <c:idx val="1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6B-4B8C-8DC6-B7A2D2632CF7}"/>
                </c:ext>
              </c:extLst>
            </c:dLbl>
            <c:dLbl>
              <c:idx val="1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6B-4B8C-8DC6-B7A2D2632CF7}"/>
                </c:ext>
              </c:extLst>
            </c:dLbl>
            <c:dLbl>
              <c:idx val="1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6B-4B8C-8DC6-B7A2D2632C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기타</c:v>
                </c:pt>
                <c:pt idx="1">
                  <c:v>무직</c:v>
                </c:pt>
                <c:pt idx="2">
                  <c:v>대학원생</c:v>
                </c:pt>
                <c:pt idx="3">
                  <c:v>대학생</c:v>
                </c:pt>
                <c:pt idx="4">
                  <c:v>고등학생</c:v>
                </c:pt>
                <c:pt idx="5">
                  <c:v>중학생</c:v>
                </c:pt>
                <c:pt idx="6">
                  <c:v>초등학생</c:v>
                </c:pt>
                <c:pt idx="7">
                  <c:v>전업주부</c:v>
                </c:pt>
                <c:pt idx="8">
                  <c:v>경영/관리직</c:v>
                </c:pt>
                <c:pt idx="9">
                  <c:v>농/임/어/축산업</c:v>
                </c:pt>
                <c:pt idx="10">
                  <c:v>판매/영업 서비스직</c:v>
                </c:pt>
                <c:pt idx="11">
                  <c:v>자영업</c:v>
                </c:pt>
                <c:pt idx="12">
                  <c:v>자유/전문직</c:v>
                </c:pt>
                <c:pt idx="13">
                  <c:v>기능/작업직</c:v>
                </c:pt>
                <c:pt idx="14">
                  <c:v>사무/기술직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4.4000000000000004</c:v>
                </c:pt>
                <c:pt idx="2">
                  <c:v>1.5</c:v>
                </c:pt>
                <c:pt idx="3">
                  <c:v>14.1</c:v>
                </c:pt>
                <c:pt idx="4">
                  <c:v>10.3</c:v>
                </c:pt>
                <c:pt idx="5">
                  <c:v>1.6</c:v>
                </c:pt>
                <c:pt idx="6">
                  <c:v>0</c:v>
                </c:pt>
                <c:pt idx="7">
                  <c:v>8.9</c:v>
                </c:pt>
                <c:pt idx="8">
                  <c:v>5.7</c:v>
                </c:pt>
                <c:pt idx="9">
                  <c:v>0.2</c:v>
                </c:pt>
                <c:pt idx="10">
                  <c:v>7.5</c:v>
                </c:pt>
                <c:pt idx="11">
                  <c:v>4.8</c:v>
                </c:pt>
                <c:pt idx="12">
                  <c:v>10.9</c:v>
                </c:pt>
                <c:pt idx="13">
                  <c:v>3.3</c:v>
                </c:pt>
                <c:pt idx="14">
                  <c:v>26.8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F-406B-4B8C-8DC6-B7A2D2632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4197380"/>
        <c:axId val="134162839"/>
      </c:barChart>
      <c:catAx>
        <c:axId val="6041973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solidFill>
              <a:srgbClr val="C4C4C4"/>
            </a:solidFill>
          </a:ln>
        </c:spPr>
        <c:txPr>
          <a:bodyPr/>
          <a:lstStyle/>
          <a:p>
            <a:pPr>
              <a:defRPr sz="1000" smtId="4294967295"/>
            </a:pPr>
            <a:endParaRPr lang="ko-KR"/>
          </a:p>
        </c:txPr>
        <c:crossAx val="134162839"/>
        <c:crosses val="autoZero"/>
        <c:auto val="0"/>
        <c:lblAlgn val="ctr"/>
        <c:lblOffset val="100"/>
        <c:noMultiLvlLbl val="0"/>
      </c:catAx>
      <c:valAx>
        <c:axId val="1341628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4197380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0.800000011920928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region</c:v>
                </c:pt>
              </c:strCache>
            </c:strRef>
          </c:tx>
          <c:spPr>
            <a:solidFill>
              <a:srgbClr val="2396FF"/>
            </a:solidFill>
          </c:spPr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9E-45FA-8F71-C13ADF5FB29C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9E-45FA-8F71-C13ADF5FB29C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9E-45FA-8F71-C13ADF5FB29C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9E-45FA-8F71-C13ADF5FB29C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9E-45FA-8F71-C13ADF5FB29C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9E-45FA-8F71-C13ADF5FB29C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9E-45FA-8F71-C13ADF5FB29C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9E-45FA-8F71-C13ADF5FB29C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9E-45FA-8F71-C13ADF5FB29C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9E-45FA-8F71-C13ADF5FB29C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9E-45FA-8F71-C13ADF5FB29C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9E-45FA-8F71-C13ADF5FB29C}"/>
                </c:ext>
              </c:extLst>
            </c:dLbl>
            <c:dLbl>
              <c:idx val="12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79E-45FA-8F71-C13ADF5FB29C}"/>
                </c:ext>
              </c:extLst>
            </c:dLbl>
            <c:dLbl>
              <c:idx val="13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79E-45FA-8F71-C13ADF5FB29C}"/>
                </c:ext>
              </c:extLst>
            </c:dLbl>
            <c:dLbl>
              <c:idx val="14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79E-45FA-8F71-C13ADF5FB29C}"/>
                </c:ext>
              </c:extLst>
            </c:dLbl>
            <c:dLbl>
              <c:idx val="15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79E-45FA-8F71-C13ADF5FB29C}"/>
                </c:ext>
              </c:extLst>
            </c:dLbl>
            <c:dLbl>
              <c:idx val="16"/>
              <c:spPr/>
              <c:txPr>
                <a:bodyPr/>
                <a:lstStyle/>
                <a:p>
                  <a:pPr>
                    <a:defRPr sz="1000" smtId="4294967295"/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79E-45FA-8F71-C13ADF5FB2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세종</c:v>
                </c:pt>
                <c:pt idx="1">
                  <c:v>제주</c:v>
                </c:pt>
                <c:pt idx="2">
                  <c:v>광주</c:v>
                </c:pt>
                <c:pt idx="3">
                  <c:v>전남</c:v>
                </c:pt>
                <c:pt idx="4">
                  <c:v>전북</c:v>
                </c:pt>
                <c:pt idx="5">
                  <c:v>부산</c:v>
                </c:pt>
                <c:pt idx="6">
                  <c:v>울산</c:v>
                </c:pt>
                <c:pt idx="7">
                  <c:v>대구</c:v>
                </c:pt>
                <c:pt idx="8">
                  <c:v>경남</c:v>
                </c:pt>
                <c:pt idx="9">
                  <c:v>경북</c:v>
                </c:pt>
                <c:pt idx="10">
                  <c:v>대전</c:v>
                </c:pt>
                <c:pt idx="11">
                  <c:v>충남</c:v>
                </c:pt>
                <c:pt idx="12">
                  <c:v>충북</c:v>
                </c:pt>
                <c:pt idx="13">
                  <c:v>강원</c:v>
                </c:pt>
                <c:pt idx="14">
                  <c:v>인천</c:v>
                </c:pt>
                <c:pt idx="15">
                  <c:v>경기</c:v>
                </c:pt>
                <c:pt idx="16">
                  <c:v>서울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0.3</c:v>
                </c:pt>
                <c:pt idx="1">
                  <c:v>0.2</c:v>
                </c:pt>
                <c:pt idx="2">
                  <c:v>2.2999999999999998</c:v>
                </c:pt>
                <c:pt idx="3">
                  <c:v>1.5</c:v>
                </c:pt>
                <c:pt idx="4">
                  <c:v>1.2</c:v>
                </c:pt>
                <c:pt idx="5">
                  <c:v>5.7</c:v>
                </c:pt>
                <c:pt idx="6">
                  <c:v>1.7</c:v>
                </c:pt>
                <c:pt idx="7">
                  <c:v>3.7</c:v>
                </c:pt>
                <c:pt idx="8">
                  <c:v>2.8</c:v>
                </c:pt>
                <c:pt idx="9">
                  <c:v>2.2000000000000002</c:v>
                </c:pt>
                <c:pt idx="10">
                  <c:v>3.2</c:v>
                </c:pt>
                <c:pt idx="11">
                  <c:v>2</c:v>
                </c:pt>
                <c:pt idx="12">
                  <c:v>1.7</c:v>
                </c:pt>
                <c:pt idx="13">
                  <c:v>0.7</c:v>
                </c:pt>
                <c:pt idx="14">
                  <c:v>5.4</c:v>
                </c:pt>
                <c:pt idx="15">
                  <c:v>30.9</c:v>
                </c:pt>
                <c:pt idx="16">
                  <c:v>34.5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11-079E-45FA-8F71-C13ADF5FB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24736191"/>
        <c:axId val="1958802101"/>
      </c:barChart>
      <c:catAx>
        <c:axId val="1324736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solidFill>
              <a:srgbClr val="C4C4C4"/>
            </a:solidFill>
          </a:ln>
        </c:spPr>
        <c:txPr>
          <a:bodyPr/>
          <a:lstStyle/>
          <a:p>
            <a:pPr>
              <a:defRPr sz="1000" smtId="4294967295"/>
            </a:pPr>
            <a:endParaRPr lang="ko-KR"/>
          </a:p>
        </c:txPr>
        <c:crossAx val="1958802101"/>
        <c:crosses val="autoZero"/>
        <c:auto val="0"/>
        <c:lblAlgn val="ctr"/>
        <c:lblOffset val="100"/>
        <c:noMultiLvlLbl val="0"/>
      </c:catAx>
      <c:valAx>
        <c:axId val="195880210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24736191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42.7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1-02A1-4D62-932B-DE9A415A0787}"/>
              </c:ext>
            </c:extLst>
          </c:dPt>
          <c:dPt>
            <c:idx val="1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3-02A1-4D62-932B-DE9A415A0787}"/>
              </c:ext>
            </c:extLst>
          </c:dPt>
          <c:dPt>
            <c:idx val="2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5-02A1-4D62-932B-DE9A415A0787}"/>
              </c:ext>
            </c:extLst>
          </c:dPt>
          <c:dPt>
            <c:idx val="3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7-02A1-4D62-932B-DE9A415A0787}"/>
              </c:ext>
            </c:extLst>
          </c:dPt>
          <c:dPt>
            <c:idx val="4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9-02A1-4D62-932B-DE9A415A0787}"/>
              </c:ext>
            </c:extLst>
          </c:dPt>
          <c:dPt>
            <c:idx val="5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B-02A1-4D62-932B-DE9A415A0787}"/>
              </c:ext>
            </c:extLst>
          </c:dPt>
          <c:dPt>
            <c:idx val="6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D-02A1-4D62-932B-DE9A415A0787}"/>
              </c:ext>
            </c:extLst>
          </c:dPt>
          <c:dPt>
            <c:idx val="7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F-02A1-4D62-932B-DE9A415A0787}"/>
              </c:ext>
            </c:extLst>
          </c:dPt>
          <c:dPt>
            <c:idx val="8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1-02A1-4D62-932B-DE9A415A0787}"/>
              </c:ext>
            </c:extLst>
          </c:dPt>
          <c:dPt>
            <c:idx val="9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3-02A1-4D62-932B-DE9A415A0787}"/>
              </c:ext>
            </c:extLst>
          </c:dPt>
          <c:dPt>
            <c:idx val="10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5-02A1-4D62-932B-DE9A415A0787}"/>
              </c:ext>
            </c:extLst>
          </c:dPt>
          <c:dPt>
            <c:idx val="11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7-02A1-4D62-932B-DE9A415A0787}"/>
              </c:ext>
            </c:extLst>
          </c:dPt>
          <c:dPt>
            <c:idx val="12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9-02A1-4D62-932B-DE9A415A0787}"/>
              </c:ext>
            </c:extLst>
          </c:dPt>
          <c:dPt>
            <c:idx val="13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B-02A1-4D62-932B-DE9A415A0787}"/>
              </c:ext>
            </c:extLst>
          </c:dPt>
          <c:dPt>
            <c:idx val="14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D-02A1-4D62-932B-DE9A415A0787}"/>
              </c:ext>
            </c:extLst>
          </c:dPt>
          <c:cat>
            <c:multiLvlStrRef>
              <c:f>Sheet1!$A$1:$A$15</c:f>
            </c:multiLvlStrRef>
          </c:cat>
          <c:val>
            <c:numRef>
              <c:f>Sheet1!$B$1:$B$15</c:f>
              <c:numCache>
                <c:formatCode>General</c:formatCode>
                <c:ptCount val="15"/>
                <c:pt idx="0">
                  <c:v>42.7</c:v>
                </c:pt>
                <c:pt idx="1">
                  <c:v>19.5</c:v>
                </c:pt>
                <c:pt idx="2">
                  <c:v>15.8</c:v>
                </c:pt>
                <c:pt idx="3">
                  <c:v>11.6</c:v>
                </c:pt>
                <c:pt idx="4">
                  <c:v>5</c:v>
                </c:pt>
                <c:pt idx="5">
                  <c:v>2.2999999999999998</c:v>
                </c:pt>
                <c:pt idx="6">
                  <c:v>0.7</c:v>
                </c:pt>
                <c:pt idx="7">
                  <c:v>0.6</c:v>
                </c:pt>
                <c:pt idx="8">
                  <c:v>0.5</c:v>
                </c:pt>
                <c:pt idx="9">
                  <c:v>0.4</c:v>
                </c:pt>
                <c:pt idx="10">
                  <c:v>0.3</c:v>
                </c:pt>
                <c:pt idx="11">
                  <c:v>0.3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2A1-4D62-932B-DE9A415A0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7049104"/>
        <c:axId val="2139956862"/>
      </c:barChart>
      <c:catAx>
        <c:axId val="1070491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139956862"/>
        <c:crosses val="autoZero"/>
        <c:auto val="0"/>
        <c:lblAlgn val="ctr"/>
        <c:lblOffset val="100"/>
        <c:noMultiLvlLbl val="0"/>
      </c:catAx>
      <c:valAx>
        <c:axId val="2139956862"/>
        <c:scaling>
          <c:orientation val="minMax"/>
          <c:max val="42.699999999999996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07049104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77.4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1-D3FD-4AE8-8544-52B18C9ED0DD}"/>
              </c:ext>
            </c:extLst>
          </c:dPt>
          <c:dPt>
            <c:idx val="1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3-D3FD-4AE8-8544-52B18C9ED0DD}"/>
              </c:ext>
            </c:extLst>
          </c:dPt>
          <c:dPt>
            <c:idx val="2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5-D3FD-4AE8-8544-52B18C9ED0DD}"/>
              </c:ext>
            </c:extLst>
          </c:dPt>
          <c:dPt>
            <c:idx val="3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7-D3FD-4AE8-8544-52B18C9ED0DD}"/>
              </c:ext>
            </c:extLst>
          </c:dPt>
          <c:dPt>
            <c:idx val="4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9-D3FD-4AE8-8544-52B18C9ED0DD}"/>
              </c:ext>
            </c:extLst>
          </c:dPt>
          <c:dPt>
            <c:idx val="5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B-D3FD-4AE8-8544-52B18C9ED0DD}"/>
              </c:ext>
            </c:extLst>
          </c:dPt>
          <c:dPt>
            <c:idx val="6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D-D3FD-4AE8-8544-52B18C9ED0DD}"/>
              </c:ext>
            </c:extLst>
          </c:dPt>
          <c:dPt>
            <c:idx val="7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F-D3FD-4AE8-8544-52B18C9ED0DD}"/>
              </c:ext>
            </c:extLst>
          </c:dPt>
          <c:dPt>
            <c:idx val="8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11-D3FD-4AE8-8544-52B18C9ED0DD}"/>
              </c:ext>
            </c:extLst>
          </c:dPt>
          <c:cat>
            <c:multiLvlStrRef>
              <c:f>Sheet1!$A$1:$A$9</c:f>
            </c:multiLvlStrRef>
          </c:cat>
          <c:val>
            <c:numRef>
              <c:f>Sheet1!$B$1:$B$9</c:f>
              <c:numCache>
                <c:formatCode>General</c:formatCode>
                <c:ptCount val="9"/>
                <c:pt idx="0">
                  <c:v>77.400000000000006</c:v>
                </c:pt>
                <c:pt idx="1">
                  <c:v>75.3</c:v>
                </c:pt>
                <c:pt idx="2">
                  <c:v>72.3</c:v>
                </c:pt>
                <c:pt idx="3">
                  <c:v>59.2</c:v>
                </c:pt>
                <c:pt idx="4">
                  <c:v>56.1</c:v>
                </c:pt>
                <c:pt idx="5">
                  <c:v>36.799999999999997</c:v>
                </c:pt>
                <c:pt idx="6">
                  <c:v>22</c:v>
                </c:pt>
                <c:pt idx="7">
                  <c:v>12.3</c:v>
                </c:pt>
                <c:pt idx="8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3FD-4AE8-8544-52B18C9ED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5571573"/>
        <c:axId val="1852221307"/>
      </c:barChart>
      <c:catAx>
        <c:axId val="165571573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52221307"/>
        <c:crosses val="autoZero"/>
        <c:auto val="0"/>
        <c:lblAlgn val="ctr"/>
        <c:lblOffset val="100"/>
        <c:noMultiLvlLbl val="0"/>
      </c:catAx>
      <c:valAx>
        <c:axId val="1852221307"/>
        <c:scaling>
          <c:orientation val="minMax"/>
          <c:max val="77.400000000000006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65571573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646464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324</c:v>
                </c:pt>
                <c:pt idx="1">
                  <c:v>183</c:v>
                </c:pt>
                <c:pt idx="2">
                  <c:v>88</c:v>
                </c:pt>
                <c:pt idx="3">
                  <c:v>58</c:v>
                </c:pt>
                <c:pt idx="4">
                  <c:v>160</c:v>
                </c:pt>
                <c:pt idx="5">
                  <c:v>73</c:v>
                </c:pt>
                <c:pt idx="6">
                  <c:v>36</c:v>
                </c:pt>
                <c:pt idx="7">
                  <c:v>25</c:v>
                </c:pt>
                <c:pt idx="8">
                  <c:v>17</c:v>
                </c:pt>
                <c:pt idx="9">
                  <c:v>11</c:v>
                </c:pt>
                <c:pt idx="10">
                  <c:v>19</c:v>
                </c:pt>
                <c:pt idx="11">
                  <c:v>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D473-453B-B56D-4340569077A1}"/>
            </c:ext>
          </c:extLst>
        </c:ser>
        <c:ser>
          <c:idx val="1"/>
          <c:order val="1"/>
          <c:spPr>
            <a:solidFill>
              <a:srgbClr val="9F9F9F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Sheet1!$C$1:$C$12</c:f>
              <c:numCache>
                <c:formatCode>General</c:formatCode>
                <c:ptCount val="12"/>
                <c:pt idx="0">
                  <c:v>160</c:v>
                </c:pt>
                <c:pt idx="1">
                  <c:v>174</c:v>
                </c:pt>
                <c:pt idx="2">
                  <c:v>126</c:v>
                </c:pt>
                <c:pt idx="3">
                  <c:v>106</c:v>
                </c:pt>
                <c:pt idx="4">
                  <c:v>55</c:v>
                </c:pt>
                <c:pt idx="5">
                  <c:v>93</c:v>
                </c:pt>
                <c:pt idx="6">
                  <c:v>84</c:v>
                </c:pt>
                <c:pt idx="7">
                  <c:v>69</c:v>
                </c:pt>
                <c:pt idx="8">
                  <c:v>44</c:v>
                </c:pt>
                <c:pt idx="9">
                  <c:v>15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D473-453B-B56D-4340569077A1}"/>
            </c:ext>
          </c:extLst>
        </c:ser>
        <c:ser>
          <c:idx val="2"/>
          <c:order val="2"/>
          <c:spPr>
            <a:solidFill>
              <a:srgbClr val="D9D9D9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Sheet1!$D$1:$D$12</c:f>
              <c:numCache>
                <c:formatCode>General</c:formatCode>
                <c:ptCount val="12"/>
                <c:pt idx="0">
                  <c:v>124</c:v>
                </c:pt>
                <c:pt idx="1">
                  <c:v>129</c:v>
                </c:pt>
                <c:pt idx="2">
                  <c:v>127</c:v>
                </c:pt>
                <c:pt idx="3">
                  <c:v>104</c:v>
                </c:pt>
                <c:pt idx="4">
                  <c:v>43</c:v>
                </c:pt>
                <c:pt idx="5">
                  <c:v>77</c:v>
                </c:pt>
                <c:pt idx="6">
                  <c:v>66</c:v>
                </c:pt>
                <c:pt idx="7">
                  <c:v>55</c:v>
                </c:pt>
                <c:pt idx="8">
                  <c:v>53</c:v>
                </c:pt>
                <c:pt idx="9">
                  <c:v>21</c:v>
                </c:pt>
                <c:pt idx="10">
                  <c:v>14</c:v>
                </c:pt>
                <c:pt idx="11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D473-453B-B56D-434056907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45212884"/>
        <c:axId val="220545780"/>
      </c:barChart>
      <c:catAx>
        <c:axId val="12452128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20545780"/>
        <c:crosses val="autoZero"/>
        <c:auto val="0"/>
        <c:lblAlgn val="ctr"/>
        <c:lblOffset val="100"/>
        <c:noMultiLvlLbl val="0"/>
      </c:catAx>
      <c:valAx>
        <c:axId val="220545780"/>
        <c:scaling>
          <c:orientation val="minMax"/>
          <c:max val="608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245212884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646464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306</c:v>
                </c:pt>
                <c:pt idx="1">
                  <c:v>122</c:v>
                </c:pt>
                <c:pt idx="2">
                  <c:v>185</c:v>
                </c:pt>
                <c:pt idx="3">
                  <c:v>76</c:v>
                </c:pt>
                <c:pt idx="4">
                  <c:v>55</c:v>
                </c:pt>
                <c:pt idx="5">
                  <c:v>34</c:v>
                </c:pt>
                <c:pt idx="6">
                  <c:v>21</c:v>
                </c:pt>
                <c:pt idx="7">
                  <c:v>49</c:v>
                </c:pt>
                <c:pt idx="8">
                  <c:v>32</c:v>
                </c:pt>
                <c:pt idx="9">
                  <c:v>62</c:v>
                </c:pt>
                <c:pt idx="10">
                  <c:v>29</c:v>
                </c:pt>
                <c:pt idx="11">
                  <c:v>29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F414-42B9-8592-AEEF6F330385}"/>
            </c:ext>
          </c:extLst>
        </c:ser>
        <c:ser>
          <c:idx val="1"/>
          <c:order val="1"/>
          <c:spPr>
            <a:solidFill>
              <a:srgbClr val="9F9F9F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Sheet1!$C$1:$C$12</c:f>
              <c:numCache>
                <c:formatCode>General</c:formatCode>
                <c:ptCount val="12"/>
                <c:pt idx="0">
                  <c:v>65</c:v>
                </c:pt>
                <c:pt idx="1">
                  <c:v>103</c:v>
                </c:pt>
                <c:pt idx="2">
                  <c:v>0</c:v>
                </c:pt>
                <c:pt idx="3">
                  <c:v>53</c:v>
                </c:pt>
                <c:pt idx="4">
                  <c:v>49</c:v>
                </c:pt>
                <c:pt idx="5">
                  <c:v>34</c:v>
                </c:pt>
                <c:pt idx="6">
                  <c:v>44</c:v>
                </c:pt>
                <c:pt idx="7">
                  <c:v>29</c:v>
                </c:pt>
                <c:pt idx="8">
                  <c:v>32</c:v>
                </c:pt>
                <c:pt idx="9">
                  <c:v>18</c:v>
                </c:pt>
                <c:pt idx="10">
                  <c:v>18</c:v>
                </c:pt>
                <c:pt idx="11">
                  <c:v>22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F414-42B9-8592-AEEF6F330385}"/>
            </c:ext>
          </c:extLst>
        </c:ser>
        <c:ser>
          <c:idx val="2"/>
          <c:order val="2"/>
          <c:spPr>
            <a:solidFill>
              <a:srgbClr val="D9D9D9"/>
            </a:solidFill>
          </c:spPr>
          <c:invertIfNegative val="1"/>
          <c:cat>
            <c:numRef>
              <c:f>Sheet1!$A$1:$A$12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cat>
          <c:val>
            <c:numRef>
              <c:f>Sheet1!$D$1:$D$12</c:f>
              <c:numCache>
                <c:formatCode>General</c:formatCode>
                <c:ptCount val="12"/>
                <c:pt idx="0">
                  <c:v>24</c:v>
                </c:pt>
                <c:pt idx="1">
                  <c:v>29</c:v>
                </c:pt>
                <c:pt idx="2">
                  <c:v>0</c:v>
                </c:pt>
                <c:pt idx="3">
                  <c:v>32</c:v>
                </c:pt>
                <c:pt idx="4">
                  <c:v>23</c:v>
                </c:pt>
                <c:pt idx="5">
                  <c:v>37</c:v>
                </c:pt>
                <c:pt idx="6">
                  <c:v>34</c:v>
                </c:pt>
                <c:pt idx="7">
                  <c:v>10</c:v>
                </c:pt>
                <c:pt idx="8">
                  <c:v>23</c:v>
                </c:pt>
                <c:pt idx="9">
                  <c:v>7</c:v>
                </c:pt>
                <c:pt idx="10">
                  <c:v>26</c:v>
                </c:pt>
                <c:pt idx="11">
                  <c:v>17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F414-42B9-8592-AEEF6F330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36360014"/>
        <c:axId val="209549368"/>
      </c:barChart>
      <c:catAx>
        <c:axId val="153636001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09549368"/>
        <c:crosses val="autoZero"/>
        <c:auto val="0"/>
        <c:lblAlgn val="ctr"/>
        <c:lblOffset val="100"/>
        <c:noMultiLvlLbl val="0"/>
      </c:catAx>
      <c:valAx>
        <c:axId val="209549368"/>
        <c:scaling>
          <c:orientation val="minMax"/>
          <c:max val="39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536360014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69.8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1-CC90-4E42-BF5B-7075EA2977DB}"/>
              </c:ext>
            </c:extLst>
          </c:dPt>
          <c:dPt>
            <c:idx val="1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3-CC90-4E42-BF5B-7075EA2977DB}"/>
              </c:ext>
            </c:extLst>
          </c:dPt>
          <c:dPt>
            <c:idx val="2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5-CC90-4E42-BF5B-7075EA2977DB}"/>
              </c:ext>
            </c:extLst>
          </c:dPt>
          <c:dPt>
            <c:idx val="3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7-CC90-4E42-BF5B-7075EA2977DB}"/>
              </c:ext>
            </c:extLst>
          </c:dPt>
          <c:dPt>
            <c:idx val="4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9-CC90-4E42-BF5B-7075EA2977DB}"/>
              </c:ext>
            </c:extLst>
          </c:dPt>
          <c:dPt>
            <c:idx val="5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B-CC90-4E42-BF5B-7075EA2977DB}"/>
              </c:ext>
            </c:extLst>
          </c:dPt>
          <c:dPt>
            <c:idx val="6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D-CC90-4E42-BF5B-7075EA2977DB}"/>
              </c:ext>
            </c:extLst>
          </c:dPt>
          <c:dPt>
            <c:idx val="7"/>
            <c:invertIfNegative val="1"/>
            <c:bubble3D val="0"/>
            <c:spPr>
              <a:solidFill>
                <a:srgbClr val="959595"/>
              </a:solidFill>
            </c:spPr>
            <c:extLst>
              <c:ext xmlns:c16="http://schemas.microsoft.com/office/drawing/2014/chart" uri="{C3380CC4-5D6E-409C-BE32-E72D297353CC}">
                <c16:uniqueId val="{0000000F-CC90-4E42-BF5B-7075EA2977DB}"/>
              </c:ext>
            </c:extLst>
          </c:dPt>
          <c:cat>
            <c:multiLvlStrRef>
              <c:f>Sheet1!$A$1:$A$8</c:f>
            </c:multiLvl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69.8</c:v>
                </c:pt>
                <c:pt idx="1">
                  <c:v>12.9</c:v>
                </c:pt>
                <c:pt idx="2">
                  <c:v>5.6</c:v>
                </c:pt>
                <c:pt idx="3">
                  <c:v>4</c:v>
                </c:pt>
                <c:pt idx="4">
                  <c:v>2.7</c:v>
                </c:pt>
                <c:pt idx="5">
                  <c:v>2.1</c:v>
                </c:pt>
                <c:pt idx="6">
                  <c:v>1.5</c:v>
                </c:pt>
                <c:pt idx="7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C90-4E42-BF5B-7075EA297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47517530"/>
        <c:axId val="278493943"/>
      </c:barChart>
      <c:catAx>
        <c:axId val="204751753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78493943"/>
        <c:crosses val="autoZero"/>
        <c:auto val="0"/>
        <c:lblAlgn val="ctr"/>
        <c:lblOffset val="100"/>
        <c:noMultiLvlLbl val="0"/>
      </c:catAx>
      <c:valAx>
        <c:axId val="278493943"/>
        <c:scaling>
          <c:orientation val="minMax"/>
          <c:max val="69.8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2047517530"/>
        <c:crosses val="autoZero"/>
        <c:crossBetween val="between"/>
      </c:valAx>
    </c:plotArea>
    <c:plotVisOnly val="1"/>
    <c:dispBlanksAs val="zero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: 기본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 hidden="1">
            <a:extLst>
              <a:ext uri="{FF2B5EF4-FFF2-40B4-BE49-F238E27FC236}">
                <a16:creationId xmlns:a16="http://schemas.microsoft.com/office/drawing/2014/main" id="{3CE5C0FC-080F-4489-A9D9-F500525EEA6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17589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think-cell Slide" r:id="rId5" imgW="592" imgH="588" progId="TCLayout.ActiveDocument.1">
                  <p:embed/>
                </p:oleObj>
              </mc:Choice>
              <mc:Fallback>
                <p:oleObj name="think-cell Slide" r:id="rId5" imgW="592" imgH="58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 hidden="1">
            <a:extLst>
              <a:ext uri="{FF2B5EF4-FFF2-40B4-BE49-F238E27FC236}">
                <a16:creationId xmlns:a16="http://schemas.microsoft.com/office/drawing/2014/main" id="{BEF7EC3B-8520-4F3B-814E-38A926170020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4000" b="0" i="0" baseline="0">
              <a:latin typeface="맑은 고딕" panose="020B0503020000020004" pitchFamily="50" charset="-127"/>
              <a:ea typeface="맑은 고딕" panose="020B0503020000020004" pitchFamily="50" charset="-127"/>
              <a:cs typeface="+mn-cs"/>
              <a:sym typeface="맑은 고딕" panose="020B0503020000020004" pitchFamily="50" charset="-127"/>
            </a:endParaRP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327784E1-08A5-4498-9F1B-09F9F0409B6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1550" y="1557338"/>
            <a:ext cx="576103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None/>
              <a:defRPr sz="20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 err="1"/>
              <a:t>opensurvey</a:t>
            </a:r>
            <a:endParaRPr lang="ko-KR" altLang="en-US"/>
          </a:p>
        </p:txBody>
      </p:sp>
      <p:sp>
        <p:nvSpPr>
          <p:cNvPr id="5" name="제목 4">
            <a:extLst>
              <a:ext uri="{FF2B5EF4-FFF2-40B4-BE49-F238E27FC236}">
                <a16:creationId xmlns:a16="http://schemas.microsoft.com/office/drawing/2014/main" id="{AFD3F403-6BCE-400E-AC6F-83BB4EE02E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2440672"/>
            <a:ext cx="5761038" cy="615553"/>
          </a:xfrm>
        </p:spPr>
        <p:txBody>
          <a:bodyPr wrap="square" lIns="0" tIns="0" rIns="0" bIns="0" anchor="t" anchorCtr="0">
            <a:spAutoFit/>
          </a:bodyPr>
          <a:lstStyle>
            <a:lvl1pPr latinLnBrk="0">
              <a:lnSpc>
                <a:spcPct val="100000"/>
              </a:lnSpc>
              <a:defRPr lang="ko-KR" altLang="en-US" sz="4000" b="0" spc="0" baseline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</a:lstStyle>
          <a:p>
            <a:pPr marL="0" lvl="0" defTabSz="914400" latinLnBrk="1"/>
            <a:r>
              <a:rPr lang="ko-KR" altLang="en-US"/>
              <a:t>설문 제목</a:t>
            </a: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720CB9E8-B1F6-41F7-94CB-10DCC3DA1D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6052622"/>
            <a:ext cx="3059112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  <a:lvl2pPr marL="34290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ko-KR" altLang="en-US"/>
              <a:t>설문 종료 일시를 </a:t>
            </a:r>
            <a:r>
              <a:rPr lang="en-US" altLang="ko-KR"/>
              <a:t>OOOO</a:t>
            </a:r>
            <a:r>
              <a:rPr lang="ko-KR" altLang="en-US"/>
              <a:t>년 </a:t>
            </a:r>
            <a:r>
              <a:rPr lang="en-US" altLang="ko-KR"/>
              <a:t>OO</a:t>
            </a:r>
            <a:r>
              <a:rPr lang="ko-KR" altLang="en-US"/>
              <a:t>월 형태로</a:t>
            </a:r>
          </a:p>
        </p:txBody>
      </p:sp>
      <p:sp>
        <p:nvSpPr>
          <p:cNvPr id="11" name="텍스트 개체 틀 6">
            <a:extLst>
              <a:ext uri="{FF2B5EF4-FFF2-40B4-BE49-F238E27FC236}">
                <a16:creationId xmlns:a16="http://schemas.microsoft.com/office/drawing/2014/main" id="{7723BE3F-8825-4B42-996E-95845E98B5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5802456"/>
            <a:ext cx="3059112" cy="184666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  <a:lvl2pPr marL="34290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ko-KR" altLang="en-US"/>
              <a:t>보고서</a:t>
            </a:r>
            <a:r>
              <a:rPr lang="en-US" altLang="ko-KR"/>
              <a:t> </a:t>
            </a:r>
            <a:r>
              <a:rPr lang="ko-KR" altLang="en-US"/>
              <a:t>다운로드</a:t>
            </a:r>
          </a:p>
        </p:txBody>
      </p:sp>
    </p:spTree>
    <p:extLst>
      <p:ext uri="{BB962C8B-B14F-4D97-AF65-F5344CB8AC3E}">
        <p14:creationId xmlns:p14="http://schemas.microsoft.com/office/powerpoint/2010/main" val="30393959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2" pos="612">
          <p15:clr>
            <a:srgbClr val="FBAE40"/>
          </p15:clr>
        </p15:guide>
        <p15:guide id="3" pos="5148">
          <p15:clr>
            <a:srgbClr val="FBAE40"/>
          </p15:clr>
        </p15:guide>
        <p15:guide id="4" orient="horz" pos="2840" userDrawn="1">
          <p15:clr>
            <a:srgbClr val="FBAE40"/>
          </p15:clr>
        </p15:guide>
        <p15:guide id="5" pos="424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지원 안되는 문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82152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Arial" pitchFamily="34" charset="0"/>
              <a:ea typeface="맑은 고딕" panose="020B0503020000020004" pitchFamily="50" charset="-127"/>
              <a:cs typeface="Arial" pitchFamily="34" charset="0"/>
              <a:sym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670D2-306A-4228-92E2-1EDFC05AA806}"/>
              </a:ext>
            </a:extLst>
          </p:cNvPr>
          <p:cNvSpPr txBox="1"/>
          <p:nvPr userDrawn="1"/>
        </p:nvSpPr>
        <p:spPr>
          <a:xfrm>
            <a:off x="323850" y="1808163"/>
            <a:ext cx="8496293" cy="44291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/>
          <a:lstStyle>
            <a:defPPr>
              <a:defRPr lang="ko-KR"/>
            </a:defPPr>
            <a:lvl1pPr marL="0" lv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1pPr>
          </a:lstStyle>
          <a:p>
            <a:pPr lvl="0"/>
            <a:r>
              <a:rPr lang="ko-KR" altLang="en-US"/>
              <a:t>해당 문항 유형은 </a:t>
            </a:r>
            <a:r>
              <a:rPr lang="en-US" altLang="ko-KR"/>
              <a:t>ppt </a:t>
            </a:r>
            <a:r>
              <a:rPr lang="ko-KR" altLang="en-US"/>
              <a:t>다운로드를 </a:t>
            </a:r>
            <a:br>
              <a:rPr lang="en-US" altLang="ko-KR"/>
            </a:br>
            <a:r>
              <a:rPr lang="ko-KR" altLang="en-US"/>
              <a:t>지원하지 않습니다</a:t>
            </a:r>
            <a:r>
              <a:rPr lang="en-US" altLang="ko-KR"/>
              <a:t>.</a:t>
            </a:r>
            <a:endParaRPr lang="ko-KR" altLang="en-US" err="1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850" y="983089"/>
            <a:ext cx="8496300" cy="24942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제목을 입력하세요</a:t>
            </a:r>
          </a:p>
        </p:txBody>
      </p:sp>
      <p:cxnSp>
        <p:nvCxnSpPr>
          <p:cNvPr id="11" name="Straight Connector 50">
            <a:extLst>
              <a:ext uri="{FF2B5EF4-FFF2-40B4-BE49-F238E27FC236}">
                <a16:creationId xmlns:a16="http://schemas.microsoft.com/office/drawing/2014/main" id="{C69B2454-80A8-4308-AD03-ACFB33A5D28A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16" name="날짜 개체 틀 3">
            <a:extLst>
              <a:ext uri="{FF2B5EF4-FFF2-40B4-BE49-F238E27FC236}">
                <a16:creationId xmlns:a16="http://schemas.microsoft.com/office/drawing/2014/main" id="{6DE68B2C-D2B4-45F5-B468-02778FE6F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8" name="슬라이드 번호 개체 틀 5">
            <a:extLst>
              <a:ext uri="{FF2B5EF4-FFF2-40B4-BE49-F238E27FC236}">
                <a16:creationId xmlns:a16="http://schemas.microsoft.com/office/drawing/2014/main" id="{B7094AE9-EF8E-439A-A8EF-FE6AB8785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921B0E99-0ABD-4F10-9B57-091F320B0519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23849" y="1557338"/>
            <a:ext cx="118665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문항유형</a:t>
            </a:r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E3D4C080-605C-45F5-BA1D-4E2B43297622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1584325" y="1557338"/>
            <a:ext cx="1463141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응답 수</a:t>
            </a:r>
            <a:r>
              <a:rPr lang="en-US" altLang="ko-KR"/>
              <a:t>: </a:t>
            </a:r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25B66489-4931-4B58-AFD7-2358767F68D2}"/>
              </a:ext>
            </a:extLst>
          </p:cNvPr>
          <p:cNvCxnSpPr/>
          <p:nvPr userDrawn="1"/>
        </p:nvCxnSpPr>
        <p:spPr>
          <a:xfrm flipH="1">
            <a:off x="1510513" y="1557338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F7B35E21-684D-4BEB-A77E-DC9E3246D1D2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323848" y="6438027"/>
            <a:ext cx="8496299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</a:t>
            </a:r>
            <a:r>
              <a:rPr lang="en-US" altLang="ko-KR"/>
              <a:t>: </a:t>
            </a:r>
            <a:endParaRPr lang="ko-KR" altLang="en-US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044BC64F-7A10-4B96-80C3-EFAD3BDD2D9C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08384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오픈서베이 소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34301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6A82576E-B0F0-4997-920E-25B6AECF7895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2400" b="1" i="0" baseline="0">
              <a:latin typeface="맑은 고딕" panose="020B0503020000020004" pitchFamily="50" charset="-127"/>
              <a:ea typeface="맑은 고딕" panose="020B0503020000020004" pitchFamily="50" charset="-127"/>
              <a:cs typeface="+mj-cs"/>
              <a:sym typeface="맑은 고딕" panose="020B0503020000020004" pitchFamily="50" charset="-127"/>
            </a:endParaRPr>
          </a:p>
        </p:txBody>
      </p:sp>
      <p:sp>
        <p:nvSpPr>
          <p:cNvPr id="21" name="날짜 개체 틀 3">
            <a:extLst>
              <a:ext uri="{FF2B5EF4-FFF2-40B4-BE49-F238E27FC236}">
                <a16:creationId xmlns:a16="http://schemas.microsoft.com/office/drawing/2014/main" id="{8E663D70-D315-460F-9E2B-D88377AF2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22" name="슬라이드 번호 개체 틀 5">
            <a:extLst>
              <a:ext uri="{FF2B5EF4-FFF2-40B4-BE49-F238E27FC236}">
                <a16:creationId xmlns:a16="http://schemas.microsoft.com/office/drawing/2014/main" id="{4B2F5C52-1F96-4A8C-9401-7F21A9374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 latinLnBrk="0">
              <a:defRPr lang="en-US" altLang="ko-KR" sz="800" smtClean="0">
                <a:latin typeface="+mn-lt"/>
              </a:defRPr>
            </a:lvl1pPr>
          </a:lstStyle>
          <a:p>
            <a:fld id="{37DEFF1A-C466-4C4F-96AA-E4ECC506C85A}" type="slidenum">
              <a:rPr lang="en-US" altLang="ko-KR" smtClean="0"/>
              <a:t>‹#›</a:t>
            </a:fld>
            <a:endParaRPr lang="ko-KR" altLang="en-US"/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4A57B0E7-6B53-40BA-8F76-3B5C50F1409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757592"/>
            <a:ext cx="9144000" cy="4104000"/>
          </a:xfrm>
        </p:spPr>
        <p:txBody>
          <a:bodyPr anchor="t" anchorCtr="0">
            <a:noAutofit/>
          </a:bodyPr>
          <a:lstStyle>
            <a:lvl1pPr latinLnBrk="0">
              <a:defRPr/>
            </a:lvl1pPr>
          </a:lstStyle>
          <a:p>
            <a:r>
              <a:rPr lang="ko-KR" altLang="en-US"/>
              <a:t>배경 이미지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ADE9629-8B9E-496D-9BD1-772E085D9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818673"/>
            <a:ext cx="7200900" cy="73866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ko-KR" altLang="en-US" sz="2400" b="1" i="0" u="none" strike="noStrike" kern="1200" cap="none" spc="-150" normalizeH="0" baseline="0" noProof="0" err="1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오픈서베이는 </a:t>
            </a:r>
            <a:r>
              <a:rPr kumimoji="0" lang="ko-KR" altLang="en-US" sz="2400" b="1" i="0" u="none" strike="noStrike" kern="1200" cap="none" spc="-150" normalizeH="0" baseline="0" noProof="0">
                <a:ln>
                  <a:noFill/>
                </a:ln>
                <a:solidFill>
                  <a:srgbClr val="2396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모바일 시대 소비자 데이터</a:t>
            </a:r>
            <a:r>
              <a:rPr kumimoji="0" lang="ko-KR" altLang="en-US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를</a:t>
            </a:r>
            <a:br>
              <a:rPr kumimoji="0" lang="en-US" altLang="ko-KR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0" lang="ko-KR" altLang="en-US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가장 혁신적인 방법으로 수집하고 분석합니다</a:t>
            </a:r>
            <a:r>
              <a:rPr kumimoji="0" lang="en-US" altLang="ko-KR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.</a:t>
            </a:r>
            <a:r>
              <a:rPr lang="ko-KR" altLang="en-US"/>
              <a:t> </a:t>
            </a:r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B603DFCB-501F-4C08-9750-C941FB67FE3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971550" y="1826437"/>
            <a:ext cx="7200900" cy="662055"/>
          </a:xfrm>
        </p:spPr>
        <p:txBody>
          <a:bodyPr>
            <a:noAutofit/>
          </a:bodyPr>
          <a:lstStyle>
            <a:lvl1pPr latinLnBrk="0">
              <a:spcBef>
                <a:spcPct val="0"/>
              </a:spcBef>
              <a:defRPr sz="1100"/>
            </a:lvl1pPr>
          </a:lstStyle>
          <a:p>
            <a:pPr lvl="0">
              <a:defRPr/>
            </a:pPr>
            <a:r>
              <a:rPr lang="ko-KR" altLang="en-US">
                <a:solidFill>
                  <a:srgbClr val="1E1E1E"/>
                </a:solidFill>
              </a:rPr>
              <a:t>언제 어디서나 소비자의 일상에 함께하는 모바일로 </a:t>
            </a:r>
            <a:endParaRPr lang="en-US" altLang="ko-KR">
              <a:solidFill>
                <a:srgbClr val="1E1E1E"/>
              </a:solidFill>
            </a:endParaRPr>
          </a:p>
          <a:p>
            <a:pPr lvl="0">
              <a:defRPr/>
            </a:pPr>
            <a:r>
              <a:rPr lang="ko-KR" altLang="en-US">
                <a:solidFill>
                  <a:srgbClr val="1E1E1E"/>
                </a:solidFill>
              </a:rPr>
              <a:t>소비자의 생각과 행동을 입체적으로 이해할 수 있는 프로필</a:t>
            </a:r>
            <a:r>
              <a:rPr lang="en-US" altLang="ko-KR">
                <a:solidFill>
                  <a:srgbClr val="1E1E1E"/>
                </a:solidFill>
              </a:rPr>
              <a:t>, </a:t>
            </a:r>
            <a:r>
              <a:rPr lang="ko-KR" altLang="en-US">
                <a:solidFill>
                  <a:srgbClr val="1E1E1E"/>
                </a:solidFill>
              </a:rPr>
              <a:t>설문</a:t>
            </a:r>
            <a:r>
              <a:rPr lang="en-US" altLang="ko-KR">
                <a:solidFill>
                  <a:srgbClr val="1E1E1E"/>
                </a:solidFill>
              </a:rPr>
              <a:t>, </a:t>
            </a:r>
            <a:r>
              <a:rPr lang="ko-KR" altLang="en-US">
                <a:solidFill>
                  <a:srgbClr val="1E1E1E"/>
                </a:solidFill>
              </a:rPr>
              <a:t>행태데이터를 수집하고 자동분석합니다</a:t>
            </a:r>
            <a:r>
              <a:rPr lang="en-US" altLang="ko-KR">
                <a:solidFill>
                  <a:srgbClr val="1E1E1E"/>
                </a:solidFill>
              </a:rPr>
              <a:t>. </a:t>
            </a:r>
          </a:p>
          <a:p>
            <a:pPr lvl="0">
              <a:defRPr/>
            </a:pPr>
            <a:r>
              <a:rPr lang="ko-KR" altLang="en-US">
                <a:solidFill>
                  <a:srgbClr val="1E1E1E"/>
                </a:solidFill>
              </a:rPr>
              <a:t>대한민국을 대표하는 기업들이 오픈서베이와 함께 데이터 기반 의사결정을 내리고 있습니다</a:t>
            </a:r>
            <a:r>
              <a:rPr lang="en-US" altLang="ko-KR">
                <a:solidFill>
                  <a:srgbClr val="1E1E1E"/>
                </a:solidFill>
              </a:rPr>
              <a:t>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9937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612">
          <p15:clr>
            <a:srgbClr val="FBAE40"/>
          </p15:clr>
        </p15:guide>
        <p15:guide id="2" pos="51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think-cell Slide" r:id="rId4" imgW="359" imgH="358" progId="TCLayout.ActiveDocument.1">
                  <p:embed/>
                </p:oleObj>
              </mc:Choice>
              <mc:Fallback>
                <p:oleObj name="think-cell Slide" r:id="rId4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날짜 개체 틀 3">
            <a:extLst>
              <a:ext uri="{FF2B5EF4-FFF2-40B4-BE49-F238E27FC236}">
                <a16:creationId xmlns:a16="http://schemas.microsoft.com/office/drawing/2014/main" id="{571185A5-60B4-4DB4-832E-5DE24C419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4" name="슬라이드 번호 개체 틀 5">
            <a:extLst>
              <a:ext uri="{FF2B5EF4-FFF2-40B4-BE49-F238E27FC236}">
                <a16:creationId xmlns:a16="http://schemas.microsoft.com/office/drawing/2014/main" id="{B3382475-15BA-45FD-9146-497C24228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 latinLnBrk="0">
              <a:defRPr lang="en-US" altLang="ko-KR" sz="800" smtClean="0">
                <a:solidFill>
                  <a:schemeClr val="bg1"/>
                </a:solidFill>
                <a:latin typeface="+mn-lt"/>
              </a:defRPr>
            </a:lvl1pPr>
          </a:lstStyle>
          <a:p>
            <a:fld id="{37DEFF1A-C466-4C4F-96AA-E4ECC506C85A}" type="slidenum">
              <a:rPr lang="en-US" altLang="ko-KR" smtClean="0"/>
              <a:t>‹#›</a:t>
            </a:fld>
            <a:endParaRPr lang="ko-KR" altLang="en-US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ED92D7A8-E44A-4922-8AF1-72933C87DA2A}"/>
              </a:ext>
            </a:extLst>
          </p:cNvPr>
          <p:cNvSpPr txBox="1"/>
          <p:nvPr userDrawn="1"/>
        </p:nvSpPr>
        <p:spPr>
          <a:xfrm>
            <a:off x="971550" y="3853258"/>
            <a:ext cx="7200900" cy="42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ko-KR"/>
            </a:defPPr>
            <a:lvl1pPr marL="0" lvl="0" algn="l" defTabSz="895350" rtl="0" eaLnBrk="1" latinLnBrk="1" hangingPunct="1">
              <a:buClr>
                <a:schemeClr val="tx2"/>
              </a:buClr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193675" lvl="1" indent="-192088" algn="l" defTabSz="895350" rtl="0" eaLnBrk="1" latinLnBrk="1" hangingPunct="1">
              <a:buClr>
                <a:schemeClr val="tx1"/>
              </a:buClr>
              <a:buSzPct val="125000"/>
              <a:buFont typeface="Times New Roman" pitchFamily="18" charset="0"/>
              <a:buChar char="▪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457200" lvl="2" indent="-261938" algn="l" defTabSz="895350" rtl="0" eaLnBrk="1" latinLnBrk="1" hangingPunct="1">
              <a:buClr>
                <a:schemeClr val="tx1"/>
              </a:buClr>
              <a:buSzPct val="120000"/>
              <a:buFont typeface="Times New Roman" pitchFamily="18" charset="0"/>
              <a:buChar char="–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614363" lvl="3" indent="-155575" algn="l" defTabSz="895350" rtl="0" eaLnBrk="1" latinLnBrk="1" hangingPunct="1">
              <a:buClr>
                <a:schemeClr val="tx1"/>
              </a:buClr>
              <a:buSzPct val="120000"/>
              <a:buFont typeface="Times New Roman" pitchFamily="18" charset="0"/>
              <a:buChar char="▫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746125" lvl="4" indent="-130175" algn="l" defTabSz="895350" rtl="0" eaLnBrk="1" latinLnBrk="1" hangingPunct="1"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12033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6pPr>
            <a:lvl7pPr marL="16605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7pPr>
            <a:lvl8pPr marL="21177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pPr latinLnBrk="0">
              <a:lnSpc>
                <a:spcPct val="120000"/>
              </a:lnSpc>
              <a:buClr>
                <a:srgbClr val="44546A"/>
              </a:buClr>
            </a:pPr>
            <a:r>
              <a:rPr lang="ko-KR" altLang="en-US" sz="120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  <a:sym typeface="NanumBarunGothic Light" panose="020B0603020101020101" pitchFamily="34" charset="-127"/>
              </a:rPr>
              <a:t>소비자 데이터와 모바일 리서치에 대해 이야기 나누고 싶으신 분은</a:t>
            </a:r>
            <a:endParaRPr lang="en-US" altLang="ko-KR" sz="1200">
              <a:solidFill>
                <a:schemeClr val="tx1">
                  <a:lumMod val="75000"/>
                </a:schemeClr>
              </a:solidFill>
              <a:latin typeface="+mn-ea"/>
              <a:ea typeface="+mn-ea"/>
              <a:sym typeface="NanumBarunGothic Light" panose="020B0603020101020101" pitchFamily="34" charset="-127"/>
            </a:endParaRPr>
          </a:p>
          <a:p>
            <a:pPr latinLnBrk="0">
              <a:lnSpc>
                <a:spcPct val="120000"/>
              </a:lnSpc>
              <a:buClr>
                <a:srgbClr val="44546A"/>
              </a:buClr>
            </a:pPr>
            <a:r>
              <a:rPr lang="ko-KR" altLang="en-US" sz="120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  <a:sym typeface="NanumBarunGothic Light" panose="020B0603020101020101" pitchFamily="34" charset="-127"/>
              </a:rPr>
              <a:t>편하게 연락 주시기 바랍니다</a:t>
            </a:r>
            <a:r>
              <a:rPr lang="en-US" altLang="ko-KR" sz="120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  <a:sym typeface="NanumBarunGothic Light" panose="020B0603020101020101" pitchFamily="34" charset="-127"/>
              </a:rPr>
              <a:t>.</a:t>
            </a:r>
            <a:endParaRPr lang="ko-KR" altLang="en-US" sz="1200">
              <a:solidFill>
                <a:schemeClr val="tx1">
                  <a:lumMod val="75000"/>
                </a:schemeClr>
              </a:solidFill>
              <a:latin typeface="+mn-ea"/>
              <a:ea typeface="+mn-ea"/>
              <a:sym typeface="NanumBarunGothic Light" panose="020B0603020101020101" pitchFamily="34" charset="-127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65CBC216-6268-4749-8441-5E643933C5C2}"/>
              </a:ext>
            </a:extLst>
          </p:cNvPr>
          <p:cNvSpPr txBox="1"/>
          <p:nvPr userDrawn="1"/>
        </p:nvSpPr>
        <p:spPr>
          <a:xfrm>
            <a:off x="976878" y="4529486"/>
            <a:ext cx="4022596" cy="47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ko-KR"/>
            </a:defPPr>
            <a:lvl1pPr marL="0" lvl="0" algn="l" defTabSz="895350" rtl="0" eaLnBrk="1" latinLnBrk="1" hangingPunct="1">
              <a:buClr>
                <a:schemeClr val="tx2"/>
              </a:buClr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193675" lvl="1" indent="-192088" algn="l" defTabSz="895350" rtl="0" eaLnBrk="1" latinLnBrk="1" hangingPunct="1">
              <a:buClr>
                <a:schemeClr val="tx1"/>
              </a:buClr>
              <a:buSzPct val="125000"/>
              <a:buFont typeface="Times New Roman" pitchFamily="18" charset="0"/>
              <a:buChar char="▪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457200" lvl="2" indent="-261938" algn="l" defTabSz="895350" rtl="0" eaLnBrk="1" latinLnBrk="1" hangingPunct="1">
              <a:buClr>
                <a:schemeClr val="tx1"/>
              </a:buClr>
              <a:buSzPct val="120000"/>
              <a:buFont typeface="Times New Roman" pitchFamily="18" charset="0"/>
              <a:buChar char="–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614363" lvl="3" indent="-155575" algn="l" defTabSz="895350" rtl="0" eaLnBrk="1" latinLnBrk="1" hangingPunct="1">
              <a:buClr>
                <a:schemeClr val="tx1"/>
              </a:buClr>
              <a:buSzPct val="120000"/>
              <a:buFont typeface="Times New Roman" pitchFamily="18" charset="0"/>
              <a:buChar char="▫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746125" lvl="4" indent="-130175" algn="l" defTabSz="895350" rtl="0" eaLnBrk="1" latinLnBrk="1" hangingPunct="1"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12033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6pPr>
            <a:lvl7pPr marL="16605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7pPr>
            <a:lvl8pPr marL="21177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pPr latinLnBrk="0">
              <a:lnSpc>
                <a:spcPct val="150000"/>
              </a:lnSpc>
              <a:buClr>
                <a:srgbClr val="44546A"/>
              </a:buClr>
            </a:pPr>
            <a:r>
              <a:rPr lang="en-US" altLang="ko-KR" sz="1100" b="1">
                <a:solidFill>
                  <a:schemeClr val="tx1">
                    <a:lumMod val="75000"/>
                  </a:schemeClr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rPr>
              <a:t>T</a:t>
            </a:r>
            <a:r>
              <a:rPr lang="en-US" altLang="ko-KR" sz="1100">
                <a:solidFill>
                  <a:schemeClr val="tx1">
                    <a:lumMod val="75000"/>
                  </a:schemeClr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rPr>
              <a:t>  02-590-2110</a:t>
            </a:r>
          </a:p>
          <a:p>
            <a:pPr latinLnBrk="0">
              <a:lnSpc>
                <a:spcPct val="150000"/>
              </a:lnSpc>
              <a:buClr>
                <a:srgbClr val="44546A"/>
              </a:buClr>
            </a:pPr>
            <a:r>
              <a:rPr lang="en-US" altLang="ko-KR" sz="1100" b="1">
                <a:solidFill>
                  <a:schemeClr val="tx1">
                    <a:lumMod val="75000"/>
                  </a:schemeClr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rPr>
              <a:t>E</a:t>
            </a:r>
            <a:r>
              <a:rPr lang="en-US" altLang="ko-KR" sz="1100">
                <a:solidFill>
                  <a:schemeClr val="tx1">
                    <a:lumMod val="75000"/>
                  </a:schemeClr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rPr>
              <a:t>  thanks@opensurvey.co.kr</a:t>
            </a: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BE3C81D5-3F3A-464D-80B9-72623A9F7A98}"/>
              </a:ext>
            </a:extLst>
          </p:cNvPr>
          <p:cNvSpPr txBox="1"/>
          <p:nvPr userDrawn="1"/>
        </p:nvSpPr>
        <p:spPr>
          <a:xfrm>
            <a:off x="976878" y="6014727"/>
            <a:ext cx="4022596" cy="22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ko-KR"/>
            </a:defPPr>
            <a:lvl1pPr marL="0" lvl="0" algn="l" defTabSz="895350" rtl="0" eaLnBrk="1" latinLnBrk="1" hangingPunct="1">
              <a:buClr>
                <a:schemeClr val="tx2"/>
              </a:buClr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193675" lvl="1" indent="-192088" algn="l" defTabSz="895350" rtl="0" eaLnBrk="1" latinLnBrk="1" hangingPunct="1">
              <a:buClr>
                <a:schemeClr val="tx1"/>
              </a:buClr>
              <a:buSzPct val="125000"/>
              <a:buFont typeface="Times New Roman" pitchFamily="18" charset="0"/>
              <a:buChar char="▪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457200" lvl="2" indent="-261938" algn="l" defTabSz="895350" rtl="0" eaLnBrk="1" latinLnBrk="1" hangingPunct="1">
              <a:buClr>
                <a:schemeClr val="tx1"/>
              </a:buClr>
              <a:buSzPct val="120000"/>
              <a:buFont typeface="Times New Roman" pitchFamily="18" charset="0"/>
              <a:buChar char="–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614363" lvl="3" indent="-155575" algn="l" defTabSz="895350" rtl="0" eaLnBrk="1" latinLnBrk="1" hangingPunct="1">
              <a:buClr>
                <a:schemeClr val="tx1"/>
              </a:buClr>
              <a:buSzPct val="120000"/>
              <a:buFont typeface="Times New Roman" pitchFamily="18" charset="0"/>
              <a:buChar char="▫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746125" lvl="4" indent="-130175" algn="l" defTabSz="895350" rtl="0" eaLnBrk="1" latinLnBrk="1" hangingPunct="1"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12033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6pPr>
            <a:lvl7pPr marL="16605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7pPr>
            <a:lvl8pPr marL="2117725" indent="-130175" algn="l" defTabSz="89535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pPr latinLnBrk="0">
              <a:lnSpc>
                <a:spcPct val="150000"/>
              </a:lnSpc>
              <a:buClr>
                <a:srgbClr val="44546A"/>
              </a:buClr>
            </a:pPr>
            <a:r>
              <a:rPr lang="en-US" altLang="ko-KR" sz="11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rPr>
              <a:t>www.opensurvey.co.kr</a:t>
            </a:r>
            <a:endParaRPr lang="ko-KR" altLang="en-US" sz="1100">
              <a:solidFill>
                <a:schemeClr val="tx1"/>
              </a:solidFill>
              <a:latin typeface="+mn-lt"/>
              <a:ea typeface="NanumBarunGothic Light" panose="020B0603020101020101" pitchFamily="34" charset="-127"/>
              <a:sym typeface="NanumBarunGothic Light" panose="020B0603020101020101" pitchFamily="34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86143DE-D2B3-4F20-939A-711BADCB25D3}"/>
              </a:ext>
            </a:extLst>
          </p:cNvPr>
          <p:cNvSpPr/>
          <p:nvPr userDrawn="1"/>
        </p:nvSpPr>
        <p:spPr>
          <a:xfrm>
            <a:off x="971550" y="2381647"/>
            <a:ext cx="72009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ko-KR"/>
            </a:defPPr>
          </a:lstStyle>
          <a:p>
            <a:pPr latinLnBrk="0"/>
            <a:r>
              <a:rPr lang="ko-KR" altLang="en-US" sz="4000" b="0" spc="-150">
                <a:solidFill>
                  <a:schemeClr val="accent3"/>
                </a:solidFill>
                <a:latin typeface="+mj-ea"/>
                <a:ea typeface="+mj-ea"/>
              </a:rPr>
              <a:t>고맙습니다</a:t>
            </a:r>
          </a:p>
        </p:txBody>
      </p:sp>
    </p:spTree>
    <p:extLst>
      <p:ext uri="{BB962C8B-B14F-4D97-AF65-F5344CB8AC3E}">
        <p14:creationId xmlns:p14="http://schemas.microsoft.com/office/powerpoint/2010/main" val="237815669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612" userDrawn="1">
          <p15:clr>
            <a:srgbClr val="FBAE40"/>
          </p15:clr>
        </p15:guide>
        <p15:guide id="2" pos="5148" userDrawn="1">
          <p15:clr>
            <a:srgbClr val="FBAE40"/>
          </p15:clr>
        </p15:guide>
        <p15:guide id="3" orient="horz" pos="2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: 출력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 hidden="1">
            <a:extLst>
              <a:ext uri="{FF2B5EF4-FFF2-40B4-BE49-F238E27FC236}">
                <a16:creationId xmlns:a16="http://schemas.microsoft.com/office/drawing/2014/main" id="{3CE5C0FC-080F-4489-A9D9-F500525EEA6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57359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think-cell Slide" r:id="rId5" imgW="592" imgH="588" progId="TCLayout.ActiveDocument.1">
                  <p:embed/>
                </p:oleObj>
              </mc:Choice>
              <mc:Fallback>
                <p:oleObj name="think-cell Slide" r:id="rId5" imgW="592" imgH="58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직사각형 1" hidden="1">
            <a:extLst>
              <a:ext uri="{FF2B5EF4-FFF2-40B4-BE49-F238E27FC236}">
                <a16:creationId xmlns:a16="http://schemas.microsoft.com/office/drawing/2014/main" id="{AFDB367A-4CF2-495D-A9E9-278B0197D291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4000" b="0" i="0" baseline="0">
              <a:latin typeface="맑은 고딕" panose="020B0503020000020004" pitchFamily="50" charset="-127"/>
              <a:ea typeface="맑은 고딕" panose="020B0503020000020004" pitchFamily="50" charset="-127"/>
              <a:cs typeface="+mn-cs"/>
              <a:sym typeface="맑은 고딕" panose="020B0503020000020004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720CB9E8-B1F6-41F7-94CB-10DCC3DA1D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6052622"/>
            <a:ext cx="3059112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buNone/>
              <a:defRPr sz="1200" baseline="0">
                <a:solidFill>
                  <a:schemeClr val="accent3"/>
                </a:solidFill>
                <a:latin typeface="+mn-lt"/>
                <a:ea typeface="+mn-ea"/>
              </a:defRPr>
            </a:lvl1pPr>
            <a:lvl2pPr marL="34290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ko-KR" altLang="en-US"/>
              <a:t>설문 종료 일시를 </a:t>
            </a:r>
            <a:r>
              <a:rPr lang="en-US" altLang="ko-KR"/>
              <a:t>OOOO</a:t>
            </a:r>
            <a:r>
              <a:rPr lang="ko-KR" altLang="en-US"/>
              <a:t>년 </a:t>
            </a:r>
            <a:r>
              <a:rPr lang="en-US" altLang="ko-KR"/>
              <a:t>OO</a:t>
            </a:r>
            <a:r>
              <a:rPr lang="ko-KR" altLang="en-US"/>
              <a:t>월 형태로</a:t>
            </a:r>
          </a:p>
        </p:txBody>
      </p:sp>
      <p:sp>
        <p:nvSpPr>
          <p:cNvPr id="11" name="텍스트 개체 틀 6">
            <a:extLst>
              <a:ext uri="{FF2B5EF4-FFF2-40B4-BE49-F238E27FC236}">
                <a16:creationId xmlns:a16="http://schemas.microsoft.com/office/drawing/2014/main" id="{7723BE3F-8825-4B42-996E-95845E98B5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5802456"/>
            <a:ext cx="3059112" cy="184666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buNone/>
              <a:defRPr sz="1200" baseline="0">
                <a:solidFill>
                  <a:schemeClr val="accent3"/>
                </a:solidFill>
                <a:latin typeface="+mn-lt"/>
                <a:ea typeface="+mn-ea"/>
              </a:defRPr>
            </a:lvl1pPr>
            <a:lvl2pPr marL="34290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ko-KR" altLang="en-US"/>
              <a:t>보고서 다운로드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327784E1-08A5-4498-9F1B-09F9F0409B6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1550" y="1557338"/>
            <a:ext cx="576103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None/>
              <a:defRPr sz="2000" baseline="0">
                <a:solidFill>
                  <a:schemeClr val="accent3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 err="1"/>
              <a:t>opensurvey</a:t>
            </a:r>
            <a:endParaRPr lang="ko-KR" altLang="en-US"/>
          </a:p>
        </p:txBody>
      </p:sp>
      <p:sp>
        <p:nvSpPr>
          <p:cNvPr id="10" name="제목 4">
            <a:extLst>
              <a:ext uri="{FF2B5EF4-FFF2-40B4-BE49-F238E27FC236}">
                <a16:creationId xmlns:a16="http://schemas.microsoft.com/office/drawing/2014/main" id="{F1621F2E-686C-4916-977E-89D2CE3A82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2443202"/>
            <a:ext cx="5761038" cy="615553"/>
          </a:xfrm>
        </p:spPr>
        <p:txBody>
          <a:bodyPr vert="horz" wrap="square" lIns="0" tIns="0" rIns="0" bIns="0" rtlCol="0" anchor="t" anchorCtr="0">
            <a:spAutoFit/>
          </a:bodyPr>
          <a:lstStyle>
            <a:lvl1pPr latinLnBrk="0">
              <a:lnSpc>
                <a:spcPct val="100000"/>
              </a:lnSpc>
              <a:defRPr lang="ko-KR" altLang="en-US" sz="4000" b="0" baseline="0" smtClean="0">
                <a:solidFill>
                  <a:schemeClr val="accent3"/>
                </a:solidFill>
                <a:latin typeface="+mn-ea"/>
                <a:cs typeface="+mn-cs"/>
              </a:defRPr>
            </a:lvl1pPr>
          </a:lstStyle>
          <a:p>
            <a:pPr marL="0" marR="0" lvl="0" indent="0" fontAlgn="auto" latinLnBrk="1"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</a:pPr>
            <a:r>
              <a:rPr lang="ko-KR" altLang="en-US"/>
              <a:t>설문 제목</a:t>
            </a:r>
          </a:p>
        </p:txBody>
      </p:sp>
      <p:sp>
        <p:nvSpPr>
          <p:cNvPr id="12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defPPr>
              <a:defRPr lang="ko-KR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l" defTabSz="914400">
              <a:buNone/>
              <a:defRPr kumimoji="0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ko-KR" altLang="en-US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rPr>
              <a:t>Ⓒ</a:t>
            </a:r>
            <a:r>
              <a:rPr kumimoji="0" lang="en-US" altLang="ko-KR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rPr>
              <a:t>opensurvey</a:t>
            </a:r>
            <a:endParaRPr lang="ko-KR" altLang="en-US"/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lang="en-US" altLang="ko-KR"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r" defTabSz="914400" latinLnBrk="0">
              <a:buNone/>
              <a:defRPr kumimoji="0" lang="en-US" altLang="ko-KR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C031636D-0892-41C0-AE5C-2619A7CAE48B}" type="slidenum">
              <a:rPr kumimoji="0" lang="en-US" altLang="ko-KR" sz="800" b="0" i="0" normalizeH="0" noProof="0" smtClean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ko-KR" sz="800" b="0" i="0" normalizeH="0" noProof="0">
              <a:solidFill>
                <a:srgbClr val="1E1E1E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5113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2" pos="612">
          <p15:clr>
            <a:srgbClr val="FBAE40"/>
          </p15:clr>
        </p15:guide>
        <p15:guide id="3" pos="5148">
          <p15:clr>
            <a:srgbClr val="FBAE40"/>
          </p15:clr>
        </p15:guide>
        <p15:guide id="4" pos="424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39793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  <a:sym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850" y="984691"/>
            <a:ext cx="8496300" cy="2478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lnSpc>
                <a:spcPct val="100000"/>
              </a:lnSpc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제목을 입력하세요</a:t>
            </a:r>
          </a:p>
        </p:txBody>
      </p:sp>
      <p:cxnSp>
        <p:nvCxnSpPr>
          <p:cNvPr id="11" name="Straight Connector 50">
            <a:extLst>
              <a:ext uri="{FF2B5EF4-FFF2-40B4-BE49-F238E27FC236}">
                <a16:creationId xmlns:a16="http://schemas.microsoft.com/office/drawing/2014/main" id="{C69B2454-80A8-4308-AD03-ACFB33A5D28A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 err="1"/>
              <a:t>트래커를 입력하세요</a:t>
            </a:r>
          </a:p>
        </p:txBody>
      </p:sp>
      <p:sp>
        <p:nvSpPr>
          <p:cNvPr id="20" name="날짜 개체 틀 3">
            <a:extLst>
              <a:ext uri="{FF2B5EF4-FFF2-40B4-BE49-F238E27FC236}">
                <a16:creationId xmlns:a16="http://schemas.microsoft.com/office/drawing/2014/main" id="{F722EA30-54A8-4487-B476-7D6623B71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21" name="슬라이드 번호 개체 틀 5">
            <a:extLst>
              <a:ext uri="{FF2B5EF4-FFF2-40B4-BE49-F238E27FC236}">
                <a16:creationId xmlns:a16="http://schemas.microsoft.com/office/drawing/2014/main" id="{EF2DF89A-893A-4528-A72D-30B272D20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C4671700-CED0-4C49-BC35-B46278BB8C3C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22474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설문 개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470872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  <a:sym typeface="맑은 고딕" panose="020B0503020000020004" pitchFamily="50" charset="-127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249078F4-3B59-4E8E-BBED-B50AE55ADD07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708422" y="0"/>
            <a:ext cx="3430800" cy="6858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ko-KR" altLang="en-US"/>
              <a:t>배경 이미지</a:t>
            </a:r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개요</a:t>
            </a:r>
          </a:p>
        </p:txBody>
      </p:sp>
      <p:cxnSp>
        <p:nvCxnSpPr>
          <p:cNvPr id="23" name="Straight Connector 50">
            <a:extLst>
              <a:ext uri="{FF2B5EF4-FFF2-40B4-BE49-F238E27FC236}">
                <a16:creationId xmlns:a16="http://schemas.microsoft.com/office/drawing/2014/main" id="{045B7164-54B3-4BB9-A0ED-28779B0BC8F2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날짜 개체 틀 3">
            <a:extLst>
              <a:ext uri="{FF2B5EF4-FFF2-40B4-BE49-F238E27FC236}">
                <a16:creationId xmlns:a16="http://schemas.microsoft.com/office/drawing/2014/main" id="{F722EA30-54A8-4487-B476-7D6623B71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21" name="슬라이드 번호 개체 틀 5">
            <a:extLst>
              <a:ext uri="{FF2B5EF4-FFF2-40B4-BE49-F238E27FC236}">
                <a16:creationId xmlns:a16="http://schemas.microsoft.com/office/drawing/2014/main" id="{EF2DF89A-893A-4528-A72D-30B272D20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850" y="983089"/>
            <a:ext cx="8496300" cy="24942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lnSpc>
                <a:spcPct val="100000"/>
              </a:lnSpc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설문 개요</a:t>
            </a:r>
          </a:p>
        </p:txBody>
      </p:sp>
      <p:sp>
        <p:nvSpPr>
          <p:cNvPr id="37" name="텍스트 개체 틀 4">
            <a:extLst>
              <a:ext uri="{FF2B5EF4-FFF2-40B4-BE49-F238E27FC236}">
                <a16:creationId xmlns:a16="http://schemas.microsoft.com/office/drawing/2014/main" id="{7E737A72-72F3-4DD9-BB48-C66F047624D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92163" y="5101566"/>
            <a:ext cx="1078522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L</a:t>
            </a:r>
            <a:r>
              <a:rPr lang="ko-KR" altLang="en-US"/>
              <a:t>최대표본오차</a:t>
            </a:r>
          </a:p>
        </p:txBody>
      </p:sp>
      <p:sp>
        <p:nvSpPr>
          <p:cNvPr id="36" name="텍스트 개체 틀 4">
            <a:extLst>
              <a:ext uri="{FF2B5EF4-FFF2-40B4-BE49-F238E27FC236}">
                <a16:creationId xmlns:a16="http://schemas.microsoft.com/office/drawing/2014/main" id="{2888AA4E-C338-436F-8EF7-1368CE6E898B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92163" y="4576636"/>
            <a:ext cx="1078522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L</a:t>
            </a:r>
            <a:r>
              <a:rPr lang="ko-KR" altLang="en-US" err="1"/>
              <a:t>응답수</a:t>
            </a:r>
            <a:endParaRPr lang="ko-KR" altLang="en-US"/>
          </a:p>
        </p:txBody>
      </p:sp>
      <p:sp>
        <p:nvSpPr>
          <p:cNvPr id="35" name="텍스트 개체 틀 4">
            <a:extLst>
              <a:ext uri="{FF2B5EF4-FFF2-40B4-BE49-F238E27FC236}">
                <a16:creationId xmlns:a16="http://schemas.microsoft.com/office/drawing/2014/main" id="{5BA32F6A-83A8-4A5D-917F-4875F6182EA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2163" y="4051706"/>
            <a:ext cx="1078522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L</a:t>
            </a:r>
            <a:r>
              <a:rPr lang="ko-KR" altLang="en-US" err="1"/>
              <a:t>문항수</a:t>
            </a:r>
            <a:endParaRPr lang="ko-KR" altLang="en-US"/>
          </a:p>
        </p:txBody>
      </p:sp>
      <p:sp>
        <p:nvSpPr>
          <p:cNvPr id="26" name="텍스트 개체 틀 4">
            <a:extLst>
              <a:ext uri="{FF2B5EF4-FFF2-40B4-BE49-F238E27FC236}">
                <a16:creationId xmlns:a16="http://schemas.microsoft.com/office/drawing/2014/main" id="{758A119C-F3CB-47F0-AECB-CA0269A705A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92163" y="3429112"/>
            <a:ext cx="1078522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L</a:t>
            </a:r>
            <a:r>
              <a:rPr lang="ko-KR" altLang="en-US"/>
              <a:t>설문기간</a:t>
            </a:r>
          </a:p>
        </p:txBody>
      </p:sp>
      <p:sp>
        <p:nvSpPr>
          <p:cNvPr id="25" name="텍스트 개체 틀 4">
            <a:extLst>
              <a:ext uri="{FF2B5EF4-FFF2-40B4-BE49-F238E27FC236}">
                <a16:creationId xmlns:a16="http://schemas.microsoft.com/office/drawing/2014/main" id="{488542B1-E790-4BE0-BE20-E1D0E4B1E77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92163" y="1814632"/>
            <a:ext cx="1078522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L</a:t>
            </a:r>
            <a:r>
              <a:rPr lang="ko-KR" altLang="en-US"/>
              <a:t>조사방법</a:t>
            </a:r>
          </a:p>
        </p:txBody>
      </p:sp>
      <p:sp>
        <p:nvSpPr>
          <p:cNvPr id="27" name="텍스트 개체 틀 4">
            <a:extLst>
              <a:ext uri="{FF2B5EF4-FFF2-40B4-BE49-F238E27FC236}">
                <a16:creationId xmlns:a16="http://schemas.microsoft.com/office/drawing/2014/main" id="{30A37331-58F0-406C-9725-2588F4BF7A4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990645" y="1814632"/>
            <a:ext cx="3723336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ko-KR" altLang="en-US"/>
              <a:t>조사방법</a:t>
            </a:r>
          </a:p>
        </p:txBody>
      </p:sp>
      <p:sp>
        <p:nvSpPr>
          <p:cNvPr id="28" name="텍스트 개체 틀 4">
            <a:extLst>
              <a:ext uri="{FF2B5EF4-FFF2-40B4-BE49-F238E27FC236}">
                <a16:creationId xmlns:a16="http://schemas.microsoft.com/office/drawing/2014/main" id="{D78A282C-8045-47B5-B925-BC714307A03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990645" y="2051015"/>
            <a:ext cx="3723336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조사설명</a:t>
            </a:r>
          </a:p>
        </p:txBody>
      </p:sp>
      <p:sp>
        <p:nvSpPr>
          <p:cNvPr id="31" name="텍스트 개체 틀 4">
            <a:extLst>
              <a:ext uri="{FF2B5EF4-FFF2-40B4-BE49-F238E27FC236}">
                <a16:creationId xmlns:a16="http://schemas.microsoft.com/office/drawing/2014/main" id="{DE08D95E-F253-4089-B62C-165EDF308F2B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990645" y="3429112"/>
            <a:ext cx="3723336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설문시작</a:t>
            </a:r>
          </a:p>
        </p:txBody>
      </p:sp>
      <p:sp>
        <p:nvSpPr>
          <p:cNvPr id="32" name="텍스트 개체 틀 4">
            <a:extLst>
              <a:ext uri="{FF2B5EF4-FFF2-40B4-BE49-F238E27FC236}">
                <a16:creationId xmlns:a16="http://schemas.microsoft.com/office/drawing/2014/main" id="{804CEB84-DE13-494D-A3F0-8B4AAFA35D86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990645" y="3666911"/>
            <a:ext cx="3723336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설문종료</a:t>
            </a:r>
          </a:p>
        </p:txBody>
      </p:sp>
      <p:sp>
        <p:nvSpPr>
          <p:cNvPr id="33" name="텍스트 개체 틀 4">
            <a:extLst>
              <a:ext uri="{FF2B5EF4-FFF2-40B4-BE49-F238E27FC236}">
                <a16:creationId xmlns:a16="http://schemas.microsoft.com/office/drawing/2014/main" id="{5C2EC1B7-2034-49D8-8614-B5C4A89F1CC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990645" y="4051706"/>
            <a:ext cx="3723336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 err="1"/>
              <a:t>문항수</a:t>
            </a:r>
            <a:endParaRPr lang="ko-KR" altLang="en-US"/>
          </a:p>
        </p:txBody>
      </p:sp>
      <p:sp>
        <p:nvSpPr>
          <p:cNvPr id="34" name="텍스트 개체 틀 4">
            <a:extLst>
              <a:ext uri="{FF2B5EF4-FFF2-40B4-BE49-F238E27FC236}">
                <a16:creationId xmlns:a16="http://schemas.microsoft.com/office/drawing/2014/main" id="{D6901846-480C-4D7D-AB9D-90E825E9B7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990645" y="4576636"/>
            <a:ext cx="3723336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 err="1"/>
              <a:t>응답수</a:t>
            </a:r>
            <a:endParaRPr lang="ko-KR" altLang="en-US"/>
          </a:p>
        </p:txBody>
      </p:sp>
      <p:sp>
        <p:nvSpPr>
          <p:cNvPr id="38" name="텍스트 개체 틀 4">
            <a:extLst>
              <a:ext uri="{FF2B5EF4-FFF2-40B4-BE49-F238E27FC236}">
                <a16:creationId xmlns:a16="http://schemas.microsoft.com/office/drawing/2014/main" id="{9AB2485A-F962-4993-AB87-170CC47EC37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990645" y="5101566"/>
            <a:ext cx="3723336" cy="184666"/>
          </a:xfrm>
        </p:spPr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  <a:sym typeface="Symbol" panose="05050102010706020507" pitchFamily="18" charset="2"/>
              </a:defRPr>
            </a:lvl1pPr>
          </a:lstStyle>
          <a:p>
            <a:pPr lvl="0"/>
            <a:r>
              <a:rPr lang="ko-KR" altLang="en-US"/>
              <a:t>최대표본오차</a:t>
            </a:r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CEF5DC77-E9A4-40F6-AAE6-818AE40B69C7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68977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응답자 특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1072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Arial" pitchFamily="34" charset="0"/>
              <a:ea typeface="맑은 고딕" panose="020B0503020000020004" pitchFamily="50" charset="-127"/>
              <a:cs typeface="Arial" pitchFamily="34" charset="0"/>
              <a:sym typeface="Arial" pitchFamily="34" charset="0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C5154531-DB04-4038-8CCD-A23A66AAF7C0}"/>
              </a:ext>
            </a:extLst>
          </p:cNvPr>
          <p:cNvSpPr/>
          <p:nvPr userDrawn="1"/>
        </p:nvSpPr>
        <p:spPr bwMode="auto">
          <a:xfrm>
            <a:off x="323850" y="4079631"/>
            <a:ext cx="2758772" cy="215765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/>
          <a:lstStyle>
            <a:defPPr>
              <a:defRPr lang="ko-KR"/>
            </a:defPPr>
          </a:lstStyle>
          <a:p>
            <a:pPr algn="l" latinLnBrk="0"/>
            <a:endParaRPr lang="ko-KR" altLang="en-US" sz="1200">
              <a:ea typeface="+mj-ea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3A76C2A-AA67-4645-8CB7-22DB10C4FA12}"/>
              </a:ext>
            </a:extLst>
          </p:cNvPr>
          <p:cNvSpPr/>
          <p:nvPr userDrawn="1"/>
        </p:nvSpPr>
        <p:spPr bwMode="auto">
          <a:xfrm>
            <a:off x="6061378" y="1808163"/>
            <a:ext cx="2758772" cy="4429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/>
          <a:lstStyle>
            <a:defPPr>
              <a:defRPr lang="ko-KR"/>
            </a:defPPr>
          </a:lstStyle>
          <a:p>
            <a:pPr algn="l" latinLnBrk="0"/>
            <a:endParaRPr lang="ko-KR" altLang="en-US" sz="1200">
              <a:ea typeface="+mj-ea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DB4E758-5B8A-4A9E-BFAD-C80650F6AEC4}"/>
              </a:ext>
            </a:extLst>
          </p:cNvPr>
          <p:cNvSpPr/>
          <p:nvPr userDrawn="1"/>
        </p:nvSpPr>
        <p:spPr bwMode="auto">
          <a:xfrm>
            <a:off x="3192614" y="1808163"/>
            <a:ext cx="2758772" cy="44291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/>
          <a:lstStyle>
            <a:defPPr>
              <a:defRPr lang="ko-KR"/>
            </a:defPPr>
          </a:lstStyle>
          <a:p>
            <a:pPr algn="l" latinLnBrk="0"/>
            <a:endParaRPr lang="ko-KR" altLang="en-US" sz="1200">
              <a:ea typeface="+mj-ea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0F4BE444-6C72-42EF-9061-C6A05188D461}"/>
              </a:ext>
            </a:extLst>
          </p:cNvPr>
          <p:cNvSpPr/>
          <p:nvPr userDrawn="1"/>
        </p:nvSpPr>
        <p:spPr bwMode="auto">
          <a:xfrm>
            <a:off x="323850" y="1808163"/>
            <a:ext cx="2758772" cy="215765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/>
          <a:lstStyle>
            <a:defPPr>
              <a:defRPr lang="ko-KR"/>
            </a:defPPr>
          </a:lstStyle>
          <a:p>
            <a:pPr algn="l" latinLnBrk="0"/>
            <a:endParaRPr lang="ko-KR" altLang="en-US" sz="1200">
              <a:ea typeface="+mj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850" y="983089"/>
            <a:ext cx="8496300" cy="24942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응답자 특성</a:t>
            </a:r>
          </a:p>
        </p:txBody>
      </p:sp>
      <p:cxnSp>
        <p:nvCxnSpPr>
          <p:cNvPr id="11" name="Straight Connector 50">
            <a:extLst>
              <a:ext uri="{FF2B5EF4-FFF2-40B4-BE49-F238E27FC236}">
                <a16:creationId xmlns:a16="http://schemas.microsoft.com/office/drawing/2014/main" id="{C69B2454-80A8-4308-AD03-ACFB33A5D28A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개요</a:t>
            </a:r>
          </a:p>
        </p:txBody>
      </p:sp>
      <p:sp>
        <p:nvSpPr>
          <p:cNvPr id="20" name="날짜 개체 틀 3">
            <a:extLst>
              <a:ext uri="{FF2B5EF4-FFF2-40B4-BE49-F238E27FC236}">
                <a16:creationId xmlns:a16="http://schemas.microsoft.com/office/drawing/2014/main" id="{F722EA30-54A8-4487-B476-7D6623B71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21" name="슬라이드 번호 개체 틀 5">
            <a:extLst>
              <a:ext uri="{FF2B5EF4-FFF2-40B4-BE49-F238E27FC236}">
                <a16:creationId xmlns:a16="http://schemas.microsoft.com/office/drawing/2014/main" id="{EF2DF89A-893A-4528-A72D-30B272D20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28" name="차트 개체 틀 6">
            <a:extLst>
              <a:ext uri="{FF2B5EF4-FFF2-40B4-BE49-F238E27FC236}">
                <a16:creationId xmlns:a16="http://schemas.microsoft.com/office/drawing/2014/main" id="{527F0C65-9C28-449A-96D3-0A8B00336B81}"/>
              </a:ext>
            </a:extLst>
          </p:cNvPr>
          <p:cNvSpPr>
            <a:spLocks noGrp="1"/>
          </p:cNvSpPr>
          <p:nvPr>
            <p:ph type="chart" sz="quarter" idx="28" hasCustomPrompt="1"/>
          </p:nvPr>
        </p:nvSpPr>
        <p:spPr>
          <a:xfrm>
            <a:off x="3319463" y="2197248"/>
            <a:ext cx="2505075" cy="3955556"/>
          </a:xfrm>
        </p:spPr>
        <p:txBody>
          <a:bodyPr>
            <a:noAutofit/>
          </a:bodyPr>
          <a:lstStyle/>
          <a:p>
            <a:r>
              <a:rPr lang="ko-KR" altLang="en-US"/>
              <a:t>직업차트</a:t>
            </a:r>
          </a:p>
        </p:txBody>
      </p:sp>
      <p:sp>
        <p:nvSpPr>
          <p:cNvPr id="30" name="텍스트 개체 틀 4">
            <a:extLst>
              <a:ext uri="{FF2B5EF4-FFF2-40B4-BE49-F238E27FC236}">
                <a16:creationId xmlns:a16="http://schemas.microsoft.com/office/drawing/2014/main" id="{71158AE3-3876-4D8D-BFD0-F0523DC5893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3849" y="1574345"/>
            <a:ext cx="1838326" cy="149335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0"/>
            </a:lvl1pPr>
          </a:lstStyle>
          <a:p>
            <a:pPr lvl="0"/>
            <a:r>
              <a:rPr lang="ko-KR" altLang="en-US"/>
              <a:t>응답 수</a:t>
            </a:r>
            <a:r>
              <a:rPr lang="en-US" altLang="ko-KR"/>
              <a:t>:</a:t>
            </a:r>
            <a:endParaRPr lang="ko-KR" altLang="en-US"/>
          </a:p>
        </p:txBody>
      </p:sp>
      <p:sp>
        <p:nvSpPr>
          <p:cNvPr id="35" name="차트 개체 틀 6">
            <a:extLst>
              <a:ext uri="{FF2B5EF4-FFF2-40B4-BE49-F238E27FC236}">
                <a16:creationId xmlns:a16="http://schemas.microsoft.com/office/drawing/2014/main" id="{021641CC-C7E5-428C-B433-C71DA320D767}"/>
              </a:ext>
            </a:extLst>
          </p:cNvPr>
          <p:cNvSpPr>
            <a:spLocks noGrp="1"/>
          </p:cNvSpPr>
          <p:nvPr>
            <p:ph type="chart" sz="quarter" idx="31" hasCustomPrompt="1"/>
          </p:nvPr>
        </p:nvSpPr>
        <p:spPr>
          <a:xfrm>
            <a:off x="437959" y="2616991"/>
            <a:ext cx="2526521" cy="540000"/>
          </a:xfrm>
        </p:spPr>
        <p:txBody>
          <a:bodyPr>
            <a:noAutofit/>
          </a:bodyPr>
          <a:lstStyle/>
          <a:p>
            <a:r>
              <a:rPr lang="ko-KR" altLang="en-US"/>
              <a:t>성별차트</a:t>
            </a:r>
          </a:p>
        </p:txBody>
      </p:sp>
      <p:sp>
        <p:nvSpPr>
          <p:cNvPr id="39" name="차트 개체 틀 6">
            <a:extLst>
              <a:ext uri="{FF2B5EF4-FFF2-40B4-BE49-F238E27FC236}">
                <a16:creationId xmlns:a16="http://schemas.microsoft.com/office/drawing/2014/main" id="{9DC3463F-7457-459F-9BB3-146B877B65F5}"/>
              </a:ext>
            </a:extLst>
          </p:cNvPr>
          <p:cNvSpPr>
            <a:spLocks noGrp="1"/>
          </p:cNvSpPr>
          <p:nvPr>
            <p:ph type="chart" sz="quarter" idx="32" hasCustomPrompt="1"/>
          </p:nvPr>
        </p:nvSpPr>
        <p:spPr>
          <a:xfrm>
            <a:off x="448978" y="4472971"/>
            <a:ext cx="2514560" cy="1683579"/>
          </a:xfrm>
        </p:spPr>
        <p:txBody>
          <a:bodyPr>
            <a:noAutofit/>
          </a:bodyPr>
          <a:lstStyle/>
          <a:p>
            <a:r>
              <a:rPr lang="ko-KR" altLang="en-US"/>
              <a:t>연령차트</a:t>
            </a:r>
          </a:p>
        </p:txBody>
      </p:sp>
      <p:sp>
        <p:nvSpPr>
          <p:cNvPr id="42" name="차트 개체 틀 6">
            <a:extLst>
              <a:ext uri="{FF2B5EF4-FFF2-40B4-BE49-F238E27FC236}">
                <a16:creationId xmlns:a16="http://schemas.microsoft.com/office/drawing/2014/main" id="{18651AD1-982C-4D12-9DB1-E298649B09F4}"/>
              </a:ext>
            </a:extLst>
          </p:cNvPr>
          <p:cNvSpPr>
            <a:spLocks noGrp="1"/>
          </p:cNvSpPr>
          <p:nvPr>
            <p:ph type="chart" sz="quarter" idx="33" hasCustomPrompt="1"/>
          </p:nvPr>
        </p:nvSpPr>
        <p:spPr>
          <a:xfrm>
            <a:off x="6188227" y="2197248"/>
            <a:ext cx="2505075" cy="3955556"/>
          </a:xfrm>
        </p:spPr>
        <p:txBody>
          <a:bodyPr>
            <a:noAutofit/>
          </a:bodyPr>
          <a:lstStyle/>
          <a:p>
            <a:r>
              <a:rPr lang="ko-KR" altLang="en-US"/>
              <a:t>지역차트</a:t>
            </a:r>
          </a:p>
        </p:txBody>
      </p:sp>
      <p:sp>
        <p:nvSpPr>
          <p:cNvPr id="36" name="텍스트 개체 틀 4">
            <a:extLst>
              <a:ext uri="{FF2B5EF4-FFF2-40B4-BE49-F238E27FC236}">
                <a16:creationId xmlns:a16="http://schemas.microsoft.com/office/drawing/2014/main" id="{D802FA7C-EEA0-4C01-A104-6578C139CC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8977" y="1898574"/>
            <a:ext cx="351024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성별</a:t>
            </a:r>
          </a:p>
        </p:txBody>
      </p:sp>
      <p:sp>
        <p:nvSpPr>
          <p:cNvPr id="37" name="텍스트 개체 틀 4">
            <a:extLst>
              <a:ext uri="{FF2B5EF4-FFF2-40B4-BE49-F238E27FC236}">
                <a16:creationId xmlns:a16="http://schemas.microsoft.com/office/drawing/2014/main" id="{F676A39E-0DC5-4534-9A58-80168CDD13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240" y="1898574"/>
            <a:ext cx="497217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  <a:endParaRPr lang="ko-KR" altLang="en-US"/>
          </a:p>
        </p:txBody>
      </p: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D23A85EB-FADC-4CEE-9E5B-49D855F23C27}"/>
              </a:ext>
            </a:extLst>
          </p:cNvPr>
          <p:cNvCxnSpPr/>
          <p:nvPr userDrawn="1"/>
        </p:nvCxnSpPr>
        <p:spPr>
          <a:xfrm flipH="1">
            <a:off x="800001" y="1924686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텍스트 개체 틀 4">
            <a:extLst>
              <a:ext uri="{FF2B5EF4-FFF2-40B4-BE49-F238E27FC236}">
                <a16:creationId xmlns:a16="http://schemas.microsoft.com/office/drawing/2014/main" id="{9891D00E-BE77-4DAE-9D16-89034BB6E7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8977" y="4166134"/>
            <a:ext cx="351024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연령</a:t>
            </a:r>
          </a:p>
        </p:txBody>
      </p:sp>
      <p:sp>
        <p:nvSpPr>
          <p:cNvPr id="45" name="텍스트 개체 틀 4">
            <a:extLst>
              <a:ext uri="{FF2B5EF4-FFF2-40B4-BE49-F238E27FC236}">
                <a16:creationId xmlns:a16="http://schemas.microsoft.com/office/drawing/2014/main" id="{09FDB3E0-9998-41BD-89F5-3DC4E0A1C3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2240" y="4166134"/>
            <a:ext cx="497217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  <a:endParaRPr lang="ko-KR" altLang="en-US"/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55902A1C-1AD8-49B9-9D9A-1398B19DAA7B}"/>
              </a:ext>
            </a:extLst>
          </p:cNvPr>
          <p:cNvCxnSpPr/>
          <p:nvPr userDrawn="1"/>
        </p:nvCxnSpPr>
        <p:spPr>
          <a:xfrm flipH="1">
            <a:off x="800001" y="4192246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텍스트 개체 틀 4">
            <a:extLst>
              <a:ext uri="{FF2B5EF4-FFF2-40B4-BE49-F238E27FC236}">
                <a16:creationId xmlns:a16="http://schemas.microsoft.com/office/drawing/2014/main" id="{1F48A64D-46CA-456B-B36C-24A0604E5E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19463" y="1898574"/>
            <a:ext cx="351024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직업</a:t>
            </a:r>
          </a:p>
        </p:txBody>
      </p:sp>
      <p:sp>
        <p:nvSpPr>
          <p:cNvPr id="48" name="텍스트 개체 틀 4">
            <a:extLst>
              <a:ext uri="{FF2B5EF4-FFF2-40B4-BE49-F238E27FC236}">
                <a16:creationId xmlns:a16="http://schemas.microsoft.com/office/drawing/2014/main" id="{F2AC2B6C-1CCA-423D-AD82-7289BEF7FA4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52726" y="1898574"/>
            <a:ext cx="497217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  <a:endParaRPr lang="ko-KR" altLang="en-US"/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21A7E450-A07F-439B-9655-46E4A8878650}"/>
              </a:ext>
            </a:extLst>
          </p:cNvPr>
          <p:cNvCxnSpPr/>
          <p:nvPr userDrawn="1"/>
        </p:nvCxnSpPr>
        <p:spPr>
          <a:xfrm flipH="1">
            <a:off x="3672449" y="1924686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텍스트 개체 틀 4">
            <a:extLst>
              <a:ext uri="{FF2B5EF4-FFF2-40B4-BE49-F238E27FC236}">
                <a16:creationId xmlns:a16="http://schemas.microsoft.com/office/drawing/2014/main" id="{E41770B1-277F-419E-B454-139E1A0C88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8227" y="1898574"/>
            <a:ext cx="579456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거주지역</a:t>
            </a:r>
          </a:p>
        </p:txBody>
      </p:sp>
      <p:sp>
        <p:nvSpPr>
          <p:cNvPr id="51" name="텍스트 개체 틀 4">
            <a:extLst>
              <a:ext uri="{FF2B5EF4-FFF2-40B4-BE49-F238E27FC236}">
                <a16:creationId xmlns:a16="http://schemas.microsoft.com/office/drawing/2014/main" id="{EA9EE239-BE16-404F-B1D1-09FED35E13A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49922" y="1898574"/>
            <a:ext cx="497217" cy="180000"/>
          </a:xfrm>
        </p:spPr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  <a:endParaRPr lang="ko-KR" altLang="en-US"/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9F5FE5EA-6EA3-4ABC-8AEC-E6D770B7EE35}"/>
              </a:ext>
            </a:extLst>
          </p:cNvPr>
          <p:cNvCxnSpPr/>
          <p:nvPr userDrawn="1"/>
        </p:nvCxnSpPr>
        <p:spPr>
          <a:xfrm flipH="1">
            <a:off x="6768777" y="1924686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내용 개체 틀 2">
            <a:extLst>
              <a:ext uri="{FF2B5EF4-FFF2-40B4-BE49-F238E27FC236}">
                <a16:creationId xmlns:a16="http://schemas.microsoft.com/office/drawing/2014/main" id="{4BA64EB8-7D29-425B-BD89-5ACF80238F48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06312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49783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Arial" pitchFamily="34" charset="0"/>
              <a:ea typeface="맑은 고딕" panose="020B0503020000020004" pitchFamily="50" charset="-127"/>
              <a:cs typeface="Arial" pitchFamily="34" charset="0"/>
              <a:sym typeface="Arial" pitchFamily="34" charset="0"/>
            </a:endParaRPr>
          </a:p>
        </p:txBody>
      </p:sp>
      <p:cxnSp>
        <p:nvCxnSpPr>
          <p:cNvPr id="11" name="Straight Connector 50">
            <a:extLst>
              <a:ext uri="{FF2B5EF4-FFF2-40B4-BE49-F238E27FC236}">
                <a16:creationId xmlns:a16="http://schemas.microsoft.com/office/drawing/2014/main" id="{C69B2454-80A8-4308-AD03-ACFB33A5D28A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개요</a:t>
            </a:r>
          </a:p>
        </p:txBody>
      </p:sp>
      <p:sp>
        <p:nvSpPr>
          <p:cNvPr id="9" name="표 개체 틀 8">
            <a:extLst>
              <a:ext uri="{FF2B5EF4-FFF2-40B4-BE49-F238E27FC236}">
                <a16:creationId xmlns:a16="http://schemas.microsoft.com/office/drawing/2014/main" id="{12EC8326-E8E9-46C6-A48F-973A7A80BD39}"/>
              </a:ext>
            </a:extLst>
          </p:cNvPr>
          <p:cNvSpPr>
            <a:spLocks noGrp="1"/>
          </p:cNvSpPr>
          <p:nvPr>
            <p:ph type="tbl" sz="quarter" idx="20" hasCustomPrompt="1"/>
          </p:nvPr>
        </p:nvSpPr>
        <p:spPr>
          <a:xfrm>
            <a:off x="323850" y="1557338"/>
            <a:ext cx="8496300" cy="467994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ko-KR" altLang="en-US"/>
              <a:t>목차테이블</a:t>
            </a:r>
          </a:p>
        </p:txBody>
      </p:sp>
      <p:sp>
        <p:nvSpPr>
          <p:cNvPr id="12" name="날짜 개체 틀 3">
            <a:extLst>
              <a:ext uri="{FF2B5EF4-FFF2-40B4-BE49-F238E27FC236}">
                <a16:creationId xmlns:a16="http://schemas.microsoft.com/office/drawing/2014/main" id="{EB4BA121-52A0-4323-8F2B-0CC5D1660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3" name="슬라이드 번호 개체 틀 5">
            <a:extLst>
              <a:ext uri="{FF2B5EF4-FFF2-40B4-BE49-F238E27FC236}">
                <a16:creationId xmlns:a16="http://schemas.microsoft.com/office/drawing/2014/main" id="{1842789B-756F-4512-B52E-5D01EDF0A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FA516D6B-E937-40D4-B301-CC0E5E89F3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983089"/>
            <a:ext cx="8496300" cy="24942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목차제목</a:t>
            </a:r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C25D8C7B-E60D-442B-BACD-BEC6EAA231EC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6359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476" userDrawn="1">
          <p15:clr>
            <a:srgbClr val="FBAE40"/>
          </p15:clr>
        </p15:guide>
        <p15:guide id="2" pos="1156" userDrawn="1">
          <p15:clr>
            <a:srgbClr val="FBAE40"/>
          </p15:clr>
        </p15:guide>
        <p15:guide id="3" pos="161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평가형/객관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42384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  <a:sym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850" y="983089"/>
            <a:ext cx="8496300" cy="24942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제목을 입력하세요</a:t>
            </a:r>
          </a:p>
        </p:txBody>
      </p:sp>
      <p:cxnSp>
        <p:nvCxnSpPr>
          <p:cNvPr id="11" name="Straight Connector 50">
            <a:extLst>
              <a:ext uri="{FF2B5EF4-FFF2-40B4-BE49-F238E27FC236}">
                <a16:creationId xmlns:a16="http://schemas.microsoft.com/office/drawing/2014/main" id="{C69B2454-80A8-4308-AD03-ACFB33A5D28A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9" name="표 개체 틀 8">
            <a:extLst>
              <a:ext uri="{FF2B5EF4-FFF2-40B4-BE49-F238E27FC236}">
                <a16:creationId xmlns:a16="http://schemas.microsoft.com/office/drawing/2014/main" id="{12EC8326-E8E9-46C6-A48F-973A7A80BD39}"/>
              </a:ext>
            </a:extLst>
          </p:cNvPr>
          <p:cNvSpPr>
            <a:spLocks noGrp="1"/>
          </p:cNvSpPr>
          <p:nvPr>
            <p:ph type="tbl" sz="quarter" idx="20" hasCustomPrompt="1"/>
          </p:nvPr>
        </p:nvSpPr>
        <p:spPr>
          <a:xfrm>
            <a:off x="323850" y="3071167"/>
            <a:ext cx="8496300" cy="316612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ko-KR" altLang="en-US"/>
              <a:t>결과테이블</a:t>
            </a:r>
          </a:p>
        </p:txBody>
      </p:sp>
      <p:sp>
        <p:nvSpPr>
          <p:cNvPr id="23" name="날짜 개체 틀 3">
            <a:extLst>
              <a:ext uri="{FF2B5EF4-FFF2-40B4-BE49-F238E27FC236}">
                <a16:creationId xmlns:a16="http://schemas.microsoft.com/office/drawing/2014/main" id="{54351F89-01DE-44DF-AC1F-723773B2E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24" name="슬라이드 번호 개체 틀 5">
            <a:extLst>
              <a:ext uri="{FF2B5EF4-FFF2-40B4-BE49-F238E27FC236}">
                <a16:creationId xmlns:a16="http://schemas.microsoft.com/office/drawing/2014/main" id="{DFD7D718-30CD-4F1B-BFAA-F264583E5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B8CD44DA-0B7A-4620-B527-61E063FFC76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23849" y="2835041"/>
            <a:ext cx="1403351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문항유형</a:t>
            </a:r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A9AC5708-8F3A-4214-A34C-DC0476C3205A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1800225" y="2835041"/>
            <a:ext cx="5291951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</a:t>
            </a:r>
            <a:endParaRPr lang="ko-KR" altLang="en-US"/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3B8B5631-2A20-4B62-976C-FA06783E5FCD}"/>
              </a:ext>
            </a:extLst>
          </p:cNvPr>
          <p:cNvCxnSpPr/>
          <p:nvPr userDrawn="1"/>
        </p:nvCxnSpPr>
        <p:spPr>
          <a:xfrm flipH="1">
            <a:off x="1724490" y="2835041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텍스트 개체 틀 17">
            <a:extLst>
              <a:ext uri="{FF2B5EF4-FFF2-40B4-BE49-F238E27FC236}">
                <a16:creationId xmlns:a16="http://schemas.microsoft.com/office/drawing/2014/main" id="{6723A227-12F6-4169-854D-3711725B04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3850" y="1557338"/>
            <a:ext cx="8496300" cy="112313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ko-KR" altLang="en-US" dirty="0" err="1"/>
              <a:t>자동인사이트</a:t>
            </a:r>
            <a:r>
              <a:rPr lang="ko-KR" altLang="en-US" dirty="0"/>
              <a:t> 두번째 수준으로 넣기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FD8754B2-5EEB-4767-84D9-7C575E209DA8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7491952" y="2765189"/>
            <a:ext cx="1328197" cy="107722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10822572-74EA-4A02-97C3-2EA0400F6074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491952" y="2649172"/>
            <a:ext cx="1328197" cy="107722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324CF9E5-53D3-4FC7-8E1C-6326C37EED28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309199" y="2776171"/>
            <a:ext cx="144145" cy="92333"/>
          </a:xfrm>
          <a:prstGeom prst="rect">
            <a:avLst/>
          </a:prstGeom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  <a:endParaRPr lang="ko-KR" altLang="en-US"/>
          </a:p>
        </p:txBody>
      </p:sp>
      <p:sp>
        <p:nvSpPr>
          <p:cNvPr id="22" name="내용 개체 틀 2">
            <a:extLst>
              <a:ext uri="{FF2B5EF4-FFF2-40B4-BE49-F238E27FC236}">
                <a16:creationId xmlns:a16="http://schemas.microsoft.com/office/drawing/2014/main" id="{8FB1ACEB-1E14-4756-B967-772703647E22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7309200" y="2647767"/>
            <a:ext cx="144144" cy="92333"/>
          </a:xfrm>
          <a:prstGeom prst="rect">
            <a:avLst/>
          </a:prstGeom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  <a:endParaRPr lang="ko-KR" altLang="en-US"/>
          </a:p>
        </p:txBody>
      </p:sp>
      <p:sp>
        <p:nvSpPr>
          <p:cNvPr id="26" name="내용 개체 틀 2">
            <a:extLst>
              <a:ext uri="{FF2B5EF4-FFF2-40B4-BE49-F238E27FC236}">
                <a16:creationId xmlns:a16="http://schemas.microsoft.com/office/drawing/2014/main" id="{F8947235-41E2-4889-BEF1-5689914FE619}"/>
              </a:ext>
            </a:extLst>
          </p:cNvPr>
          <p:cNvSpPr>
            <a:spLocks noGrp="1"/>
          </p:cNvSpPr>
          <p:nvPr>
            <p:ph idx="31" hasCustomPrompt="1"/>
          </p:nvPr>
        </p:nvSpPr>
        <p:spPr>
          <a:xfrm>
            <a:off x="7110663" y="2881207"/>
            <a:ext cx="1709486" cy="107722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  <a:endParaRPr lang="ko-KR" altLang="en-US"/>
          </a:p>
        </p:txBody>
      </p:sp>
      <p:sp>
        <p:nvSpPr>
          <p:cNvPr id="30" name="내용 개체 틀 2">
            <a:extLst>
              <a:ext uri="{FF2B5EF4-FFF2-40B4-BE49-F238E27FC236}">
                <a16:creationId xmlns:a16="http://schemas.microsoft.com/office/drawing/2014/main" id="{632A4EAF-E0FA-4AC6-9D09-C9959D4986CF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323848" y="6438027"/>
            <a:ext cx="8496299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</a:t>
            </a:r>
            <a:r>
              <a:rPr lang="en-US" altLang="ko-KR"/>
              <a:t>: </a:t>
            </a:r>
            <a:endParaRPr lang="ko-KR" altLang="en-US"/>
          </a:p>
        </p:txBody>
      </p:sp>
      <p:sp>
        <p:nvSpPr>
          <p:cNvPr id="31" name="내용 개체 틀 2">
            <a:extLst>
              <a:ext uri="{FF2B5EF4-FFF2-40B4-BE49-F238E27FC236}">
                <a16:creationId xmlns:a16="http://schemas.microsoft.com/office/drawing/2014/main" id="{E5694633-4853-4B7F-BACC-B5D197FFB37C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14858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088" userDrawn="1">
          <p15:clr>
            <a:srgbClr val="FBAE40"/>
          </p15:clr>
        </p15:guide>
        <p15:guide id="2" pos="113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워드클라우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990372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Arial" pitchFamily="34" charset="0"/>
              <a:ea typeface="맑은 고딕" panose="020B0503020000020004" pitchFamily="50" charset="-127"/>
              <a:cs typeface="Arial" pitchFamily="34" charset="0"/>
              <a:sym typeface="Arial" pitchFamily="34" charset="0"/>
            </a:endParaRPr>
          </a:p>
        </p:txBody>
      </p:sp>
      <p:sp>
        <p:nvSpPr>
          <p:cNvPr id="60" name="텍스트 개체 틀 59">
            <a:extLst>
              <a:ext uri="{FF2B5EF4-FFF2-40B4-BE49-F238E27FC236}">
                <a16:creationId xmlns:a16="http://schemas.microsoft.com/office/drawing/2014/main" id="{6E01F33F-4ED0-4D36-BCD9-F053B8E603F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23850" y="1808163"/>
            <a:ext cx="6441135" cy="4429125"/>
          </a:xfr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/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63" name="텍스트 개체 틀 59">
            <a:extLst>
              <a:ext uri="{FF2B5EF4-FFF2-40B4-BE49-F238E27FC236}">
                <a16:creationId xmlns:a16="http://schemas.microsoft.com/office/drawing/2014/main" id="{8AEB0B21-3A77-49FF-B03E-5792E48BE1A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6764985" y="1808163"/>
            <a:ext cx="2055165" cy="4429125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23" name="내용 개체 틀 2">
            <a:extLst>
              <a:ext uri="{FF2B5EF4-FFF2-40B4-BE49-F238E27FC236}">
                <a16:creationId xmlns:a16="http://schemas.microsoft.com/office/drawing/2014/main" id="{C6C16990-45B0-4265-A6EF-D581727B61EE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886575" y="2107639"/>
            <a:ext cx="1828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90488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Top</a:t>
            </a:r>
            <a:r>
              <a:rPr lang="ko-KR" altLang="en-US"/>
              <a:t> </a:t>
            </a:r>
            <a:r>
              <a:rPr lang="en-US" altLang="ko-KR"/>
              <a:t>10</a:t>
            </a: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850" y="983089"/>
            <a:ext cx="8496300" cy="24942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제목을 입력하세요</a:t>
            </a:r>
          </a:p>
        </p:txBody>
      </p:sp>
      <p:cxnSp>
        <p:nvCxnSpPr>
          <p:cNvPr id="11" name="Straight Connector 50">
            <a:extLst>
              <a:ext uri="{FF2B5EF4-FFF2-40B4-BE49-F238E27FC236}">
                <a16:creationId xmlns:a16="http://schemas.microsoft.com/office/drawing/2014/main" id="{C69B2454-80A8-4308-AD03-ACFB33A5D28A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58207679-E0C3-4B30-BD1E-F13B7EAEC268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23850" y="1557338"/>
            <a:ext cx="11874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문항유형</a:t>
            </a:r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9077CC33-D2AE-4934-B833-1A686BD7268C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1584325" y="1557338"/>
            <a:ext cx="1463141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응답 수</a:t>
            </a:r>
            <a:r>
              <a:rPr lang="en-US" altLang="ko-KR"/>
              <a:t>: </a:t>
            </a:r>
            <a:endParaRPr lang="ko-KR" altLang="en-US"/>
          </a:p>
        </p:txBody>
      </p:sp>
      <p:sp>
        <p:nvSpPr>
          <p:cNvPr id="16" name="날짜 개체 틀 3">
            <a:extLst>
              <a:ext uri="{FF2B5EF4-FFF2-40B4-BE49-F238E27FC236}">
                <a16:creationId xmlns:a16="http://schemas.microsoft.com/office/drawing/2014/main" id="{6DE68B2C-D2B4-45F5-B468-02778FE6F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8" name="슬라이드 번호 개체 틀 5">
            <a:extLst>
              <a:ext uri="{FF2B5EF4-FFF2-40B4-BE49-F238E27FC236}">
                <a16:creationId xmlns:a16="http://schemas.microsoft.com/office/drawing/2014/main" id="{B7094AE9-EF8E-439A-A8EF-FE6AB8785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25" name="내용 개체 틀 2">
            <a:extLst>
              <a:ext uri="{FF2B5EF4-FFF2-40B4-BE49-F238E27FC236}">
                <a16:creationId xmlns:a16="http://schemas.microsoft.com/office/drawing/2014/main" id="{A92CAC4E-3F7E-429F-BB3B-0EAE3F537094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6886575" y="2505135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L1</a:t>
            </a:r>
            <a:endParaRPr lang="ko-KR" altLang="en-US"/>
          </a:p>
        </p:txBody>
      </p:sp>
      <p:sp>
        <p:nvSpPr>
          <p:cNvPr id="27" name="내용 개체 틀 2">
            <a:extLst>
              <a:ext uri="{FF2B5EF4-FFF2-40B4-BE49-F238E27FC236}">
                <a16:creationId xmlns:a16="http://schemas.microsoft.com/office/drawing/2014/main" id="{4D0A3460-8107-45B4-97BF-E6BA721E4312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6886575" y="2862876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L2</a:t>
            </a:r>
            <a:endParaRPr lang="ko-KR" altLang="en-US"/>
          </a:p>
        </p:txBody>
      </p:sp>
      <p:sp>
        <p:nvSpPr>
          <p:cNvPr id="29" name="내용 개체 틀 2">
            <a:extLst>
              <a:ext uri="{FF2B5EF4-FFF2-40B4-BE49-F238E27FC236}">
                <a16:creationId xmlns:a16="http://schemas.microsoft.com/office/drawing/2014/main" id="{FBF21B65-92CF-42D6-919C-603D0082FB16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6886575" y="3220617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L3</a:t>
            </a:r>
            <a:endParaRPr lang="ko-KR" altLang="en-US"/>
          </a:p>
        </p:txBody>
      </p:sp>
      <p:sp>
        <p:nvSpPr>
          <p:cNvPr id="31" name="내용 개체 틀 2">
            <a:extLst>
              <a:ext uri="{FF2B5EF4-FFF2-40B4-BE49-F238E27FC236}">
                <a16:creationId xmlns:a16="http://schemas.microsoft.com/office/drawing/2014/main" id="{D2DABAD3-13FF-40F0-A32B-C0BE2064E1B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6886575" y="3578358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L4</a:t>
            </a:r>
            <a:endParaRPr lang="ko-KR" altLang="en-US"/>
          </a:p>
        </p:txBody>
      </p:sp>
      <p:sp>
        <p:nvSpPr>
          <p:cNvPr id="33" name="내용 개체 틀 2">
            <a:extLst>
              <a:ext uri="{FF2B5EF4-FFF2-40B4-BE49-F238E27FC236}">
                <a16:creationId xmlns:a16="http://schemas.microsoft.com/office/drawing/2014/main" id="{D65D4336-2FBB-4B66-A904-BDCDECA6EA48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886575" y="3936099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L5</a:t>
            </a:r>
            <a:endParaRPr lang="ko-KR" altLang="en-US"/>
          </a:p>
        </p:txBody>
      </p:sp>
      <p:sp>
        <p:nvSpPr>
          <p:cNvPr id="35" name="내용 개체 틀 2">
            <a:extLst>
              <a:ext uri="{FF2B5EF4-FFF2-40B4-BE49-F238E27FC236}">
                <a16:creationId xmlns:a16="http://schemas.microsoft.com/office/drawing/2014/main" id="{78E654C4-78C8-4204-BABD-463C87523004}"/>
              </a:ext>
            </a:extLst>
          </p:cNvPr>
          <p:cNvSpPr>
            <a:spLocks noGrp="1"/>
          </p:cNvSpPr>
          <p:nvPr>
            <p:ph idx="31" hasCustomPrompt="1"/>
          </p:nvPr>
        </p:nvSpPr>
        <p:spPr>
          <a:xfrm>
            <a:off x="6886575" y="4293840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L6</a:t>
            </a:r>
            <a:endParaRPr lang="ko-KR" altLang="en-US"/>
          </a:p>
        </p:txBody>
      </p:sp>
      <p:sp>
        <p:nvSpPr>
          <p:cNvPr id="37" name="내용 개체 틀 2">
            <a:extLst>
              <a:ext uri="{FF2B5EF4-FFF2-40B4-BE49-F238E27FC236}">
                <a16:creationId xmlns:a16="http://schemas.microsoft.com/office/drawing/2014/main" id="{72EA72B5-A6ED-438F-B88E-1D9CCB6BD0E7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6886575" y="4651581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L7</a:t>
            </a:r>
            <a:endParaRPr lang="ko-KR" altLang="en-US"/>
          </a:p>
        </p:txBody>
      </p:sp>
      <p:sp>
        <p:nvSpPr>
          <p:cNvPr id="39" name="내용 개체 틀 2">
            <a:extLst>
              <a:ext uri="{FF2B5EF4-FFF2-40B4-BE49-F238E27FC236}">
                <a16:creationId xmlns:a16="http://schemas.microsoft.com/office/drawing/2014/main" id="{B77CDDBB-FB2A-443D-ABC8-1B9E84CC9CCA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6886575" y="5009322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L8</a:t>
            </a:r>
            <a:endParaRPr lang="ko-KR" altLang="en-US"/>
          </a:p>
        </p:txBody>
      </p:sp>
      <p:sp>
        <p:nvSpPr>
          <p:cNvPr id="41" name="내용 개체 틀 2">
            <a:extLst>
              <a:ext uri="{FF2B5EF4-FFF2-40B4-BE49-F238E27FC236}">
                <a16:creationId xmlns:a16="http://schemas.microsoft.com/office/drawing/2014/main" id="{3ED00405-1859-4AA8-9874-9DCF80497448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6886575" y="5367063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L9</a:t>
            </a:r>
            <a:endParaRPr lang="ko-KR" altLang="en-US"/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3DCB91D0-FEDF-4F2F-8676-4AF01BE8E312}"/>
              </a:ext>
            </a:extLst>
          </p:cNvPr>
          <p:cNvCxnSpPr/>
          <p:nvPr userDrawn="1"/>
        </p:nvCxnSpPr>
        <p:spPr>
          <a:xfrm flipH="1">
            <a:off x="1510513" y="1557338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내용 개체 틀 2">
            <a:extLst>
              <a:ext uri="{FF2B5EF4-FFF2-40B4-BE49-F238E27FC236}">
                <a16:creationId xmlns:a16="http://schemas.microsoft.com/office/drawing/2014/main" id="{B3B9C17C-4482-47F1-864B-4401949F6C7D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6886575" y="5724804"/>
            <a:ext cx="25527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L10</a:t>
            </a:r>
            <a:endParaRPr lang="ko-KR" altLang="en-US"/>
          </a:p>
        </p:txBody>
      </p:sp>
      <p:sp>
        <p:nvSpPr>
          <p:cNvPr id="47" name="내용 개체 틀 2">
            <a:extLst>
              <a:ext uri="{FF2B5EF4-FFF2-40B4-BE49-F238E27FC236}">
                <a16:creationId xmlns:a16="http://schemas.microsoft.com/office/drawing/2014/main" id="{1F2FCC26-1465-430C-9895-F2C2262428DF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7263442" y="2505135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1Top</a:t>
            </a:r>
            <a:endParaRPr lang="ko-KR" altLang="en-US"/>
          </a:p>
        </p:txBody>
      </p:sp>
      <p:sp>
        <p:nvSpPr>
          <p:cNvPr id="48" name="내용 개체 틀 2">
            <a:extLst>
              <a:ext uri="{FF2B5EF4-FFF2-40B4-BE49-F238E27FC236}">
                <a16:creationId xmlns:a16="http://schemas.microsoft.com/office/drawing/2014/main" id="{975D49C4-042F-421A-814F-EB132089DCAA}"/>
              </a:ext>
            </a:extLst>
          </p:cNvPr>
          <p:cNvSpPr>
            <a:spLocks noGrp="1"/>
          </p:cNvSpPr>
          <p:nvPr>
            <p:ph idx="38" hasCustomPrompt="1"/>
          </p:nvPr>
        </p:nvSpPr>
        <p:spPr>
          <a:xfrm>
            <a:off x="7263442" y="2862876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2Top</a:t>
            </a:r>
            <a:endParaRPr lang="ko-KR" altLang="en-US"/>
          </a:p>
        </p:txBody>
      </p:sp>
      <p:sp>
        <p:nvSpPr>
          <p:cNvPr id="49" name="내용 개체 틀 2">
            <a:extLst>
              <a:ext uri="{FF2B5EF4-FFF2-40B4-BE49-F238E27FC236}">
                <a16:creationId xmlns:a16="http://schemas.microsoft.com/office/drawing/2014/main" id="{E78C14D0-0C3E-4728-A57A-20A74C0C86FC}"/>
              </a:ext>
            </a:extLst>
          </p:cNvPr>
          <p:cNvSpPr>
            <a:spLocks noGrp="1"/>
          </p:cNvSpPr>
          <p:nvPr>
            <p:ph idx="39" hasCustomPrompt="1"/>
          </p:nvPr>
        </p:nvSpPr>
        <p:spPr>
          <a:xfrm>
            <a:off x="7263442" y="3220617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3Top</a:t>
            </a:r>
            <a:endParaRPr lang="ko-KR" altLang="en-US"/>
          </a:p>
        </p:txBody>
      </p:sp>
      <p:sp>
        <p:nvSpPr>
          <p:cNvPr id="50" name="내용 개체 틀 2">
            <a:extLst>
              <a:ext uri="{FF2B5EF4-FFF2-40B4-BE49-F238E27FC236}">
                <a16:creationId xmlns:a16="http://schemas.microsoft.com/office/drawing/2014/main" id="{9D53E503-E6AF-4D69-BD46-DEEC50B800A7}"/>
              </a:ext>
            </a:extLst>
          </p:cNvPr>
          <p:cNvSpPr>
            <a:spLocks noGrp="1"/>
          </p:cNvSpPr>
          <p:nvPr>
            <p:ph idx="40" hasCustomPrompt="1"/>
          </p:nvPr>
        </p:nvSpPr>
        <p:spPr>
          <a:xfrm>
            <a:off x="7263442" y="3578358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4Top</a:t>
            </a:r>
            <a:endParaRPr lang="ko-KR" altLang="en-US"/>
          </a:p>
        </p:txBody>
      </p:sp>
      <p:sp>
        <p:nvSpPr>
          <p:cNvPr id="51" name="내용 개체 틀 2">
            <a:extLst>
              <a:ext uri="{FF2B5EF4-FFF2-40B4-BE49-F238E27FC236}">
                <a16:creationId xmlns:a16="http://schemas.microsoft.com/office/drawing/2014/main" id="{1A59C372-3DE8-4FD0-B571-26BF05BD006E}"/>
              </a:ext>
            </a:extLst>
          </p:cNvPr>
          <p:cNvSpPr>
            <a:spLocks noGrp="1"/>
          </p:cNvSpPr>
          <p:nvPr>
            <p:ph idx="41" hasCustomPrompt="1"/>
          </p:nvPr>
        </p:nvSpPr>
        <p:spPr>
          <a:xfrm>
            <a:off x="7263442" y="3936099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5Top</a:t>
            </a:r>
            <a:endParaRPr lang="ko-KR" altLang="en-US"/>
          </a:p>
        </p:txBody>
      </p:sp>
      <p:sp>
        <p:nvSpPr>
          <p:cNvPr id="52" name="내용 개체 틀 2">
            <a:extLst>
              <a:ext uri="{FF2B5EF4-FFF2-40B4-BE49-F238E27FC236}">
                <a16:creationId xmlns:a16="http://schemas.microsoft.com/office/drawing/2014/main" id="{FB464AD0-525F-4783-8918-6A6C286F8725}"/>
              </a:ext>
            </a:extLst>
          </p:cNvPr>
          <p:cNvSpPr>
            <a:spLocks noGrp="1"/>
          </p:cNvSpPr>
          <p:nvPr>
            <p:ph idx="42" hasCustomPrompt="1"/>
          </p:nvPr>
        </p:nvSpPr>
        <p:spPr>
          <a:xfrm>
            <a:off x="7263442" y="4293840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6Top</a:t>
            </a:r>
            <a:endParaRPr lang="ko-KR" altLang="en-US"/>
          </a:p>
        </p:txBody>
      </p:sp>
      <p:sp>
        <p:nvSpPr>
          <p:cNvPr id="53" name="내용 개체 틀 2">
            <a:extLst>
              <a:ext uri="{FF2B5EF4-FFF2-40B4-BE49-F238E27FC236}">
                <a16:creationId xmlns:a16="http://schemas.microsoft.com/office/drawing/2014/main" id="{943038A3-59C5-4EFC-8834-CADA59B65C34}"/>
              </a:ext>
            </a:extLst>
          </p:cNvPr>
          <p:cNvSpPr>
            <a:spLocks noGrp="1"/>
          </p:cNvSpPr>
          <p:nvPr>
            <p:ph idx="43" hasCustomPrompt="1"/>
          </p:nvPr>
        </p:nvSpPr>
        <p:spPr>
          <a:xfrm>
            <a:off x="7263442" y="4651581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7Top</a:t>
            </a:r>
            <a:endParaRPr lang="ko-KR" altLang="en-US"/>
          </a:p>
        </p:txBody>
      </p:sp>
      <p:sp>
        <p:nvSpPr>
          <p:cNvPr id="54" name="내용 개체 틀 2">
            <a:extLst>
              <a:ext uri="{FF2B5EF4-FFF2-40B4-BE49-F238E27FC236}">
                <a16:creationId xmlns:a16="http://schemas.microsoft.com/office/drawing/2014/main" id="{9276941B-9151-44D7-823C-2668220B7A38}"/>
              </a:ext>
            </a:extLst>
          </p:cNvPr>
          <p:cNvSpPr>
            <a:spLocks noGrp="1"/>
          </p:cNvSpPr>
          <p:nvPr>
            <p:ph idx="44" hasCustomPrompt="1"/>
          </p:nvPr>
        </p:nvSpPr>
        <p:spPr>
          <a:xfrm>
            <a:off x="7263442" y="5009322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8Top</a:t>
            </a:r>
            <a:endParaRPr lang="ko-KR" altLang="en-US"/>
          </a:p>
        </p:txBody>
      </p:sp>
      <p:sp>
        <p:nvSpPr>
          <p:cNvPr id="55" name="내용 개체 틀 2">
            <a:extLst>
              <a:ext uri="{FF2B5EF4-FFF2-40B4-BE49-F238E27FC236}">
                <a16:creationId xmlns:a16="http://schemas.microsoft.com/office/drawing/2014/main" id="{0AF94CED-3B46-41C7-8F4A-3F9846C92B61}"/>
              </a:ext>
            </a:extLst>
          </p:cNvPr>
          <p:cNvSpPr>
            <a:spLocks noGrp="1"/>
          </p:cNvSpPr>
          <p:nvPr>
            <p:ph idx="45" hasCustomPrompt="1"/>
          </p:nvPr>
        </p:nvSpPr>
        <p:spPr>
          <a:xfrm>
            <a:off x="7263442" y="5367063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9Top</a:t>
            </a:r>
          </a:p>
        </p:txBody>
      </p:sp>
      <p:sp>
        <p:nvSpPr>
          <p:cNvPr id="56" name="내용 개체 틀 2">
            <a:extLst>
              <a:ext uri="{FF2B5EF4-FFF2-40B4-BE49-F238E27FC236}">
                <a16:creationId xmlns:a16="http://schemas.microsoft.com/office/drawing/2014/main" id="{C20ACE26-97F3-4A48-BC03-4BD074B83893}"/>
              </a:ext>
            </a:extLst>
          </p:cNvPr>
          <p:cNvSpPr>
            <a:spLocks noGrp="1"/>
          </p:cNvSpPr>
          <p:nvPr>
            <p:ph idx="46" hasCustomPrompt="1"/>
          </p:nvPr>
        </p:nvSpPr>
        <p:spPr>
          <a:xfrm>
            <a:off x="7263442" y="5724804"/>
            <a:ext cx="145193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10Top</a:t>
            </a:r>
            <a:endParaRPr lang="ko-KR" altLang="en-US"/>
          </a:p>
        </p:txBody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69C4A86C-C857-4ED8-AFCA-CF0274493ED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06994" y="2107639"/>
            <a:ext cx="6038662" cy="393102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ko-KR" altLang="en-US" err="1"/>
              <a:t>워드클라우드</a:t>
            </a:r>
            <a:endParaRPr lang="ko-KR" altLang="en-US"/>
          </a:p>
        </p:txBody>
      </p:sp>
      <p:sp>
        <p:nvSpPr>
          <p:cNvPr id="38" name="내용 개체 틀 2">
            <a:extLst>
              <a:ext uri="{FF2B5EF4-FFF2-40B4-BE49-F238E27FC236}">
                <a16:creationId xmlns:a16="http://schemas.microsoft.com/office/drawing/2014/main" id="{620E1171-2119-4A08-A9F7-49D0C1140694}"/>
              </a:ext>
            </a:extLst>
          </p:cNvPr>
          <p:cNvSpPr>
            <a:spLocks noGrp="1"/>
          </p:cNvSpPr>
          <p:nvPr>
            <p:ph idx="53" hasCustomPrompt="1"/>
          </p:nvPr>
        </p:nvSpPr>
        <p:spPr>
          <a:xfrm>
            <a:off x="323848" y="6438027"/>
            <a:ext cx="8496299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</a:t>
            </a:r>
            <a:r>
              <a:rPr lang="en-US" altLang="ko-KR"/>
              <a:t>: </a:t>
            </a:r>
            <a:endParaRPr lang="ko-KR" altLang="en-US"/>
          </a:p>
        </p:txBody>
      </p:sp>
      <p:sp>
        <p:nvSpPr>
          <p:cNvPr id="40" name="내용 개체 틀 2">
            <a:extLst>
              <a:ext uri="{FF2B5EF4-FFF2-40B4-BE49-F238E27FC236}">
                <a16:creationId xmlns:a16="http://schemas.microsoft.com/office/drawing/2014/main" id="{98998865-4C19-4D85-B39B-95E39DF64653}"/>
              </a:ext>
            </a:extLst>
          </p:cNvPr>
          <p:cNvSpPr>
            <a:spLocks noGrp="1"/>
          </p:cNvSpPr>
          <p:nvPr>
            <p:ph idx="5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95023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워드클라우드 - 사례수 부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30620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think-cell Slide" r:id="rId5" imgW="359" imgH="358" progId="TCLayout.ActiveDocument.1">
                  <p:embed/>
                </p:oleObj>
              </mc:Choice>
              <mc:Fallback>
                <p:oleObj name="think-cell Slide" r:id="rId5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직사각형 2" hidden="1">
            <a:extLst>
              <a:ext uri="{FF2B5EF4-FFF2-40B4-BE49-F238E27FC236}">
                <a16:creationId xmlns:a16="http://schemas.microsoft.com/office/drawing/2014/main" id="{0183F05D-07AE-462E-8BAF-C6A0ADB68B1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latinLnBrk="0"/>
            <a:endParaRPr lang="ko-KR" altLang="en-US" sz="1600" b="1" i="0" baseline="0">
              <a:latin typeface="Arial" pitchFamily="34" charset="0"/>
              <a:ea typeface="맑은 고딕" panose="020B0503020000020004" pitchFamily="50" charset="-127"/>
              <a:cs typeface="Arial" pitchFamily="34" charset="0"/>
              <a:sym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670D2-306A-4228-92E2-1EDFC05AA806}"/>
              </a:ext>
            </a:extLst>
          </p:cNvPr>
          <p:cNvSpPr txBox="1"/>
          <p:nvPr userDrawn="1"/>
        </p:nvSpPr>
        <p:spPr>
          <a:xfrm>
            <a:off x="323850" y="1808163"/>
            <a:ext cx="8496291" cy="44291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/>
          <a:lstStyle>
            <a:defPPr>
              <a:defRPr lang="ko-K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1pPr>
          </a:lstStyle>
          <a:p>
            <a:pPr lvl="0" algn="ctr"/>
            <a:r>
              <a:rPr lang="ko-KR" altLang="en-US" sz="1800" err="1"/>
              <a:t>워드클라우드로 노출하기에는 </a:t>
            </a:r>
            <a:endParaRPr lang="en-US" altLang="ko-KR" sz="1800"/>
          </a:p>
          <a:p>
            <a:pPr lvl="0" algn="ctr"/>
            <a:r>
              <a:rPr lang="ko-KR" altLang="en-US" sz="1800"/>
              <a:t>응답 정보가 부족합니다</a:t>
            </a:r>
            <a:r>
              <a:rPr lang="en-US" altLang="ko-KR" sz="1800"/>
              <a:t>.</a:t>
            </a:r>
          </a:p>
          <a:p>
            <a:pPr lvl="0" algn="ctr"/>
            <a:endParaRPr lang="en-US" altLang="ko-KR" sz="1800"/>
          </a:p>
          <a:p>
            <a:pPr lvl="0" algn="ctr"/>
            <a:endParaRPr lang="en-US" altLang="ko-KR" sz="180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850" y="983089"/>
            <a:ext cx="8496300" cy="24942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제목을 입력하세요</a:t>
            </a:r>
          </a:p>
        </p:txBody>
      </p:sp>
      <p:cxnSp>
        <p:nvCxnSpPr>
          <p:cNvPr id="11" name="Straight Connector 50">
            <a:extLst>
              <a:ext uri="{FF2B5EF4-FFF2-40B4-BE49-F238E27FC236}">
                <a16:creationId xmlns:a16="http://schemas.microsoft.com/office/drawing/2014/main" id="{C69B2454-80A8-4308-AD03-ACFB33A5D28A}"/>
              </a:ext>
            </a:extLst>
          </p:cNvPr>
          <p:cNvCxnSpPr/>
          <p:nvPr userDrawn="1"/>
        </p:nvCxnSpPr>
        <p:spPr>
          <a:xfrm>
            <a:off x="323849" y="251585"/>
            <a:ext cx="1726223" cy="0"/>
          </a:xfrm>
          <a:prstGeom prst="line">
            <a:avLst/>
          </a:prstGeom>
          <a:ln w="381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6211097-9A7A-40D3-82BC-1E8C40B8D1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49" y="323572"/>
            <a:ext cx="32535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16" name="날짜 개체 틀 3">
            <a:extLst>
              <a:ext uri="{FF2B5EF4-FFF2-40B4-BE49-F238E27FC236}">
                <a16:creationId xmlns:a16="http://schemas.microsoft.com/office/drawing/2014/main" id="{6DE68B2C-D2B4-45F5-B468-02778FE6F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8" name="슬라이드 번호 개체 틀 5">
            <a:extLst>
              <a:ext uri="{FF2B5EF4-FFF2-40B4-BE49-F238E27FC236}">
                <a16:creationId xmlns:a16="http://schemas.microsoft.com/office/drawing/2014/main" id="{B7094AE9-EF8E-439A-A8EF-FE6AB8785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37DEFF1A-C466-4C4F-96AA-E4ECC506C85A}" type="slidenum">
              <a:rPr lang="en-US" altLang="ko-KR" smtClean="0"/>
              <a:pPr latinLnBrk="0"/>
              <a:t>‹#›</a:t>
            </a:fld>
            <a:endParaRPr lang="ko-KR" altLang="en-US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921B0E99-0ABD-4F10-9B57-091F320B0519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23849" y="1557338"/>
            <a:ext cx="1186653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문항유형</a:t>
            </a:r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E3D4C080-605C-45F5-BA1D-4E2B43297622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1584325" y="1557338"/>
            <a:ext cx="1463141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응답 수</a:t>
            </a:r>
            <a:r>
              <a:rPr lang="en-US" altLang="ko-KR"/>
              <a:t>: </a:t>
            </a:r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25B66489-4931-4B58-AFD7-2358767F68D2}"/>
              </a:ext>
            </a:extLst>
          </p:cNvPr>
          <p:cNvCxnSpPr/>
          <p:nvPr userDrawn="1"/>
        </p:nvCxnSpPr>
        <p:spPr>
          <a:xfrm flipH="1">
            <a:off x="1510513" y="1557338"/>
            <a:ext cx="0" cy="1538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DDC3C010-9F27-465D-B939-FA6F7B7FCAAD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323848" y="6438027"/>
            <a:ext cx="8496299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</a:t>
            </a:r>
            <a:r>
              <a:rPr lang="en-US" altLang="ko-KR"/>
              <a:t>: </a:t>
            </a:r>
            <a:endParaRPr lang="ko-KR" altLang="en-US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4D5B53DF-388A-4D3D-BC22-10D350E8BD9A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323849" y="6614445"/>
            <a:ext cx="6768327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  <a:endParaRPr lang="ko-KR" altLang="en-US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E374B930-D360-47C8-8B9D-9A6089EF013F}"/>
              </a:ext>
            </a:extLst>
          </p:cNvPr>
          <p:cNvSpPr/>
          <p:nvPr userDrawn="1"/>
        </p:nvSpPr>
        <p:spPr bwMode="auto">
          <a:xfrm>
            <a:off x="1085061" y="4744016"/>
            <a:ext cx="231122" cy="23112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square" rtlCol="0" anchor="ctr"/>
          <a:lstStyle>
            <a:defPPr>
              <a:defRPr lang="ko-KR"/>
            </a:defPPr>
          </a:lstStyle>
          <a:p>
            <a:pPr algn="ctr" latinLnBrk="0"/>
            <a:r>
              <a:rPr lang="en-US" altLang="ko-KR" sz="1200" b="1">
                <a:solidFill>
                  <a:schemeClr val="bg1"/>
                </a:solidFill>
                <a:ea typeface="+mj-ea"/>
              </a:rPr>
              <a:t>!</a:t>
            </a:r>
            <a:endParaRPr lang="ko-KR" altLang="en-US" sz="1200" b="1">
              <a:solidFill>
                <a:schemeClr val="bg1"/>
              </a:solidFill>
              <a:ea typeface="+mj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BE8764-E5B8-44E3-819C-30B3172FA2FD}"/>
              </a:ext>
            </a:extLst>
          </p:cNvPr>
          <p:cNvSpPr txBox="1"/>
          <p:nvPr userDrawn="1"/>
        </p:nvSpPr>
        <p:spPr>
          <a:xfrm>
            <a:off x="1388523" y="4744016"/>
            <a:ext cx="6366944" cy="92333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ko-KR" altLang="en-US" sz="1200" err="1"/>
              <a:t>워드클라우드는 키워드간 언급 빈도의 편차가 충분히 클 때 생성됩니다</a:t>
            </a:r>
            <a:r>
              <a:rPr lang="en-US" altLang="ko-KR" sz="1200"/>
              <a:t>. </a:t>
            </a:r>
            <a:r>
              <a:rPr lang="ko-KR" altLang="en-US" sz="1200"/>
              <a:t>예를 들어 각 키워드가 전체 응답 내에서 </a:t>
            </a:r>
            <a:r>
              <a:rPr lang="en-US" altLang="ko-KR" sz="1200"/>
              <a:t>1-2</a:t>
            </a:r>
            <a:r>
              <a:rPr lang="ko-KR" altLang="en-US" sz="1200" err="1"/>
              <a:t>회씩만 언급되었을 경우는 워드클라우드가 생성되지 않습니다</a:t>
            </a:r>
            <a:r>
              <a:rPr lang="en-US" altLang="ko-KR" sz="120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ko-KR" sz="12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ko-KR" altLang="en-US" sz="1200"/>
              <a:t>전체 응답 수가 클수록 키워드간 언급 빈도 편차가 커지고 워드클라우드 분석이 의미가 있으므로 응답 수를 충분히 확보할 것을 권장합니다</a:t>
            </a:r>
            <a:r>
              <a:rPr lang="en-US" altLang="ko-KR" sz="1200"/>
              <a:t>. </a:t>
            </a:r>
            <a:endParaRPr lang="ko-KR" altLang="en-US" sz="12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7423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개체 6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4461340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think-cell Slide" r:id="rId17" imgW="359" imgH="358" progId="TCLayout.ActiveDocument.1">
                  <p:embed/>
                </p:oleObj>
              </mc:Choice>
              <mc:Fallback>
                <p:oleObj name="think-cell Slide" r:id="rId17" imgW="359" imgH="358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직사각형 7" hidden="1">
            <a:extLst>
              <a:ext uri="{FF2B5EF4-FFF2-40B4-BE49-F238E27FC236}">
                <a16:creationId xmlns:a16="http://schemas.microsoft.com/office/drawing/2014/main" id="{2D9CFB84-3E0C-4036-A3D6-CA74BF079A79}"/>
              </a:ext>
            </a:extLst>
          </p:cNvPr>
          <p:cNvSpPr/>
          <p:nvPr userDrawn="1">
            <p:custDataLst>
              <p:tags r:id="rId16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>
            <a:defPPr>
              <a:defRPr lang="ko-KR"/>
            </a:defPPr>
          </a:lstStyle>
          <a:p>
            <a:pPr marL="0" lvl="0" indent="0" algn="l" defTabSz="914400" latinLnBrk="0">
              <a:buNone/>
              <a:defRPr kumimoji="0" sz="1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endParaRPr lang="ko-KR" altLang="en-US" sz="1600" b="1" i="0" baseline="0">
              <a:latin typeface="맑은 고딕" panose="020B0503020000020004" pitchFamily="50" charset="-127"/>
              <a:ea typeface="맑은 고딕" panose="020B0503020000020004" pitchFamily="50" charset="-127"/>
              <a:cs typeface="+mj-cs"/>
              <a:sym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23850" y="987267"/>
            <a:ext cx="8496300" cy="24622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pPr marL="0" marR="0" lvl="0" indent="0" algn="l" defTabSz="68580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  <a:defRPr kumimoji="0" sz="1600" b="1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j-cs"/>
                <a:sym typeface="NanumBarunGothic Light" panose="020B0603020101020101" pitchFamily="34" charset="-127"/>
              </a:defRPr>
            </a:pPr>
            <a:r>
              <a:rPr kumimoji="0" lang="ko-KR" altLang="en-US" sz="1600" b="1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j-cs"/>
                <a:sym typeface="NanumBarunGothic Light" panose="020B0603020101020101" pitchFamily="34" charset="-127"/>
              </a:rPr>
              <a:t>마스터 제목 스타일 편집</a:t>
            </a:r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B317C518-B45D-4C65-970C-659FC3D7A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564906"/>
            <a:ext cx="8496300" cy="730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685800" fontAlgn="auto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SzTx/>
              <a:buNone/>
              <a:def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defRPr>
            </a:pPr>
            <a:r>
              <a: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rPr>
              <a:t>마스터 텍스트 스타일을 편집하려면 클릭</a:t>
            </a:r>
          </a:p>
          <a:p>
            <a:pPr marL="177800" marR="0" lvl="1" indent="-177800" algn="l" defTabSz="685800" fontAlgn="auto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SzTx/>
              <a:buChar char="§"/>
              <a:def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defRPr>
            </a:pPr>
            <a:r>
              <a: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rPr>
              <a:t>두 번째 수준</a:t>
            </a:r>
          </a:p>
          <a:p>
            <a:pPr marL="355600" marR="0" lvl="2" indent="-177800" algn="l" defTabSz="685800" fontAlgn="auto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SzTx/>
              <a:buChar char="-"/>
              <a:def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defRPr>
            </a:pPr>
            <a:r>
              <a: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rPr>
              <a:t>세 번째 수준</a:t>
            </a:r>
          </a:p>
          <a:p>
            <a:pPr marL="542925" marR="0" lvl="3" indent="-187325" algn="l" defTabSz="685800" fontAlgn="auto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SzTx/>
              <a:buChar char="•"/>
              <a:def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defRPr>
            </a:pPr>
            <a:r>
              <a:rPr kumimoji="0" lang="ko-KR" altLang="en-US" sz="1000" b="0" i="0" u="none" strike="noStrike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E1E1E"/>
                </a:solidFill>
                <a:uLnTx/>
                <a:uFillTx/>
                <a:latin typeface="+mn-ea"/>
                <a:ea typeface="+mn-ea"/>
                <a:cs typeface="+mn-cs"/>
                <a:sym typeface="NanumBarunGothic Light" panose="020B0603020101020101" pitchFamily="34" charset="-127"/>
              </a:rPr>
              <a:t>네 번째 수준</a:t>
            </a:r>
          </a:p>
        </p:txBody>
      </p:sp>
      <p:sp>
        <p:nvSpPr>
          <p:cNvPr id="15" name="날짜 개체 틀 3">
            <a:extLst>
              <a:ext uri="{FF2B5EF4-FFF2-40B4-BE49-F238E27FC236}">
                <a16:creationId xmlns:a16="http://schemas.microsoft.com/office/drawing/2014/main" id="{AC542F78-678E-4A1C-BBF4-19921065A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55467" y="6614445"/>
            <a:ext cx="74684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ko-KR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l" defTabSz="914400">
              <a:buNone/>
              <a:defRPr kumimoji="0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ko-KR" altLang="en-US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rPr>
              <a:t>Ⓒ</a:t>
            </a:r>
            <a:r>
              <a:rPr kumimoji="0" lang="en-US" altLang="ko-KR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rPr>
              <a:t>opensurvey</a:t>
            </a:r>
            <a:endParaRPr lang="ko-KR" altLang="en-US"/>
          </a:p>
        </p:txBody>
      </p:sp>
      <p:sp>
        <p:nvSpPr>
          <p:cNvPr id="16" name="슬라이드 번호 개체 틀 5">
            <a:extLst>
              <a:ext uri="{FF2B5EF4-FFF2-40B4-BE49-F238E27FC236}">
                <a16:creationId xmlns:a16="http://schemas.microsoft.com/office/drawing/2014/main" id="{402AC6FA-E434-4761-973E-ECA3E5781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02316" y="6614445"/>
            <a:ext cx="31783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lang="en-US" altLang="ko-KR"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r" defTabSz="914400" latinLnBrk="0">
              <a:buNone/>
              <a:defRPr kumimoji="0" lang="en-US" altLang="ko-KR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fld id="{37DEFF1A-C466-4C4F-96AA-E4ECC506C85A}" type="slidenum">
              <a:rPr kumimoji="0" lang="en-US" altLang="ko-KR" sz="800" b="0" i="0" normalizeH="0" noProof="0" smtClean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+mn-cs"/>
              </a:rPr>
              <a:pPr latinLnBrk="0"/>
              <a:t>‹#›</a:t>
            </a:fld>
            <a:endParaRPr lang="ko-KR" altLang="en-US"/>
          </a:p>
        </p:txBody>
      </p:sp>
      <p:sp>
        <p:nvSpPr>
          <p:cNvPr id="17" name="바닥글 개체 틀 4">
            <a:extLst>
              <a:ext uri="{FF2B5EF4-FFF2-40B4-BE49-F238E27FC236}">
                <a16:creationId xmlns:a16="http://schemas.microsoft.com/office/drawing/2014/main" id="{6C9F423D-8800-4912-A6E0-AEA5125E3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3849" y="6614445"/>
            <a:ext cx="6981317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ko-KR"/>
            </a:defPPr>
            <a:lvl1pPr marL="0" algn="l" defTabSz="914400" rtl="0" eaLnBrk="1" latinLnBrk="0" hangingPunct="1">
              <a:defRPr lang="ko-KR" altLang="en-US"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marL="0" algn="l" defTabSz="914400">
              <a:buNone/>
              <a:defRPr kumimoji="0" lang="ko-KR" altLang="en-US" sz="800" b="0" i="0" normalizeH="0" noProof="0">
                <a:solidFill>
                  <a:srgbClr val="1E1E1E"/>
                </a:solidFill>
                <a:uLnTx/>
                <a:uFillTx/>
                <a:latin typeface="+mn-lt"/>
                <a:ea typeface="+mn-ea"/>
                <a:cs typeface="Arial" pitchFamily="34" charset="0"/>
              </a:defRPr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45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64" r:id="rId2"/>
    <p:sldLayoutId id="2147483789" r:id="rId3"/>
    <p:sldLayoutId id="2147483805" r:id="rId4"/>
    <p:sldLayoutId id="2147483828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ransition/>
  <p:hf hdr="0" ft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600" b="1" kern="1200">
          <a:solidFill>
            <a:schemeClr val="tx1"/>
          </a:solidFill>
          <a:latin typeface="+mn-lt"/>
          <a:ea typeface="+mn-ea"/>
          <a:cs typeface="+mj-cs"/>
          <a:sym typeface="NanumBarunGothic Light" panose="020B0603020101020101" pitchFamily="34" charset="-127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ct val="0"/>
        </a:spcBef>
        <a:spcAft>
          <a:spcPts val="300"/>
        </a:spcAft>
        <a:buFont typeface="Arial" pitchFamily="34" charset="0"/>
        <a:buNone/>
        <a:defRPr lang="ko-KR" altLang="en-US" sz="1000" kern="1200" smtClean="0">
          <a:solidFill>
            <a:schemeClr val="tx1"/>
          </a:solidFill>
          <a:latin typeface="+mn-ea"/>
          <a:ea typeface="+mn-ea"/>
          <a:cs typeface="+mn-cs"/>
          <a:sym typeface="NanumBarunGothic Light" panose="020B0603020101020101" pitchFamily="34" charset="-127"/>
        </a:defRPr>
      </a:lvl1pPr>
      <a:lvl2pPr marL="177800" indent="-177800" algn="l" defTabSz="685800" rtl="0" eaLnBrk="1" latinLnBrk="0" hangingPunct="1">
        <a:lnSpc>
          <a:spcPct val="100000"/>
        </a:lnSpc>
        <a:spcBef>
          <a:spcPct val="0"/>
        </a:spcBef>
        <a:spcAft>
          <a:spcPts val="300"/>
        </a:spcAft>
        <a:buFont typeface="Wingdings" panose="05000000000000000000" pitchFamily="2" charset="2"/>
        <a:buChar char="§"/>
        <a:defRPr lang="ko-KR" altLang="en-US" sz="1000" kern="1200">
          <a:solidFill>
            <a:schemeClr val="tx1"/>
          </a:solidFill>
          <a:latin typeface="+mn-ea"/>
          <a:ea typeface="+mn-ea"/>
          <a:cs typeface="+mn-cs"/>
          <a:sym typeface="NanumBarunGothic Light" panose="020B0603020101020101" pitchFamily="34" charset="-127"/>
        </a:defRPr>
      </a:lvl2pPr>
      <a:lvl3pPr marL="355600" indent="-177800" algn="l" defTabSz="685800" rtl="0" eaLnBrk="1" latinLnBrk="0" hangingPunct="1">
        <a:lnSpc>
          <a:spcPct val="100000"/>
        </a:lnSpc>
        <a:spcBef>
          <a:spcPct val="0"/>
        </a:spcBef>
        <a:spcAft>
          <a:spcPts val="300"/>
        </a:spcAft>
        <a:buFont typeface="Symbol" panose="05050102010706020507" pitchFamily="18" charset="2"/>
        <a:buChar char="-"/>
        <a:defRPr lang="ko-KR" altLang="en-US" sz="1000" kern="1200">
          <a:solidFill>
            <a:schemeClr val="tx1"/>
          </a:solidFill>
          <a:latin typeface="+mn-ea"/>
          <a:ea typeface="+mn-ea"/>
          <a:cs typeface="+mn-cs"/>
          <a:sym typeface="NanumBarunGothic Light" panose="020B0603020101020101" pitchFamily="34" charset="-127"/>
        </a:defRPr>
      </a:lvl3pPr>
      <a:lvl4pPr marL="542925" indent="-187325" algn="l" defTabSz="685800" rtl="0" eaLnBrk="1" latinLnBrk="0" hangingPunct="1">
        <a:lnSpc>
          <a:spcPct val="100000"/>
        </a:lnSpc>
        <a:spcBef>
          <a:spcPct val="0"/>
        </a:spcBef>
        <a:spcAft>
          <a:spcPts val="300"/>
        </a:spcAft>
        <a:buFont typeface="Arial" pitchFamily="34" charset="0"/>
        <a:buChar char="•"/>
        <a:defRPr lang="ko-KR" altLang="en-US" sz="1000" kern="1200">
          <a:solidFill>
            <a:schemeClr val="tx1"/>
          </a:solidFill>
          <a:latin typeface="+mn-ea"/>
          <a:ea typeface="+mn-ea"/>
          <a:cs typeface="+mn-cs"/>
          <a:sym typeface="NanumBarunGothic Light" panose="020B0603020101020101" pitchFamily="34" charset="-127"/>
        </a:defRPr>
      </a:lvl4pPr>
      <a:lvl5pPr marL="714375" indent="-171450" algn="l" defTabSz="685800" rtl="0" eaLnBrk="1" latinLnBrk="1" hangingPunct="1">
        <a:lnSpc>
          <a:spcPct val="90000"/>
        </a:lnSpc>
        <a:spcBef>
          <a:spcPts val="375"/>
        </a:spcBef>
        <a:spcAft>
          <a:spcPts val="500"/>
        </a:spcAft>
        <a:buFont typeface="Symbol" panose="05050102010706020507" pitchFamily="18" charset="2"/>
        <a:buChar char="-"/>
        <a:defRPr sz="1000" kern="1200">
          <a:solidFill>
            <a:schemeClr val="tx1"/>
          </a:solidFill>
          <a:latin typeface="+mn-ea"/>
          <a:ea typeface="NanumBarunGothic Light" panose="020B0603020101020101" pitchFamily="34" charset="-127"/>
          <a:cs typeface="+mn-cs"/>
          <a:sym typeface="NanumBarunGothic Light" panose="020B0603020101020101" pitchFamily="34" charset="-127"/>
        </a:defRPr>
      </a:lvl5pPr>
      <a:lvl6pPr marL="895350" indent="0" algn="l" defTabSz="685800" rtl="0" eaLnBrk="1" latinLnBrk="1" hangingPunct="1">
        <a:lnSpc>
          <a:spcPct val="90000"/>
        </a:lnSpc>
        <a:spcBef>
          <a:spcPts val="375"/>
        </a:spcBef>
        <a:buFont typeface="Arial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77" userDrawn="1">
          <p15:clr>
            <a:srgbClr val="F26B43"/>
          </p15:clr>
        </p15:guide>
        <p15:guide id="2" orient="horz" pos="981" userDrawn="1">
          <p15:clr>
            <a:srgbClr val="F26B43"/>
          </p15:clr>
        </p15:guide>
        <p15:guide id="4" orient="horz" pos="4133" userDrawn="1">
          <p15:clr>
            <a:srgbClr val="F26B43"/>
          </p15:clr>
        </p15:guide>
        <p15:guide id="5" orient="horz" pos="4247" userDrawn="1">
          <p15:clr>
            <a:srgbClr val="F26B43"/>
          </p15:clr>
        </p15:guide>
        <p15:guide id="7" pos="204" userDrawn="1">
          <p15:clr>
            <a:srgbClr val="F26B43"/>
          </p15:clr>
        </p15:guide>
        <p15:guide id="8" pos="5556" userDrawn="1">
          <p15:clr>
            <a:srgbClr val="F26B43"/>
          </p15:clr>
        </p15:guide>
        <p15:guide id="9" orient="horz" pos="3929" userDrawn="1">
          <p15:clr>
            <a:srgbClr val="F26B43"/>
          </p15:clr>
        </p15:guide>
        <p15:guide id="13" orient="horz" pos="1933" userDrawn="1">
          <p15:clr>
            <a:srgbClr val="F26B43"/>
          </p15:clr>
        </p15:guide>
        <p15:guide id="14" orient="horz" pos="1888" userDrawn="1">
          <p15:clr>
            <a:srgbClr val="F26B43"/>
          </p15:clr>
        </p15:guide>
        <p15:guide id="15" orient="horz" pos="323" userDrawn="1">
          <p15:clr>
            <a:srgbClr val="F26B43"/>
          </p15:clr>
        </p15:guide>
        <p15:guide id="16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7.png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5"/>
          <p:cNvSpPr>
            <a:spLocks noGrp="1"/>
          </p:cNvSpPr>
          <p:nvPr>
            <p:ph type="body" sz="quarter" idx="12" hasCustomPrompt="1"/>
          </p:nvPr>
        </p:nvSpPr>
        <p:spPr>
          <a:xfrm>
            <a:off x="971550" y="1557338"/>
            <a:ext cx="5761038" cy="304800"/>
          </a:xfrm>
        </p:spPr>
        <p:txBody>
          <a:bodyPr wrap="square" lIns="0" tIns="0" rIns="0" bIns="0">
            <a:spAutoFit/>
          </a:bodyPr>
          <a:lstStyle>
            <a:lvl1pPr marL="0" indent="0" latinLnBrk="0">
              <a:buNone/>
              <a:defRPr sz="20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US" altLang="ko-KR"/>
              <a:t>opensurvey</a:t>
            </a:r>
          </a:p>
        </p:txBody>
      </p:sp>
      <p:sp>
        <p:nvSpPr>
          <p:cNvPr id="3" name="제목 4"/>
          <p:cNvSpPr>
            <a:spLocks noGrp="1"/>
          </p:cNvSpPr>
          <p:nvPr>
            <p:ph type="title" hasCustomPrompt="1"/>
          </p:nvPr>
        </p:nvSpPr>
        <p:spPr>
          <a:xfrm>
            <a:off x="971550" y="2440672"/>
            <a:ext cx="5761038" cy="609600"/>
          </a:xfrm>
        </p:spPr>
        <p:txBody>
          <a:bodyPr wrap="square" lIns="0" tIns="0" rIns="0" bIns="0" anchor="t" anchorCtr="0">
            <a:spAutoFit/>
          </a:bodyPr>
          <a:lstStyle>
            <a:lvl1pPr latinLnBrk="0">
              <a:lnSpc>
                <a:spcPct val="100000"/>
              </a:lnSpc>
              <a:defRPr lang="ko-KR" altLang="en-US" sz="4000" b="0" spc="0" baseline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</a:lstStyle>
          <a:p>
            <a:pPr marL="0" lvl="0" defTabSz="914400" latinLnBrk="1"/>
            <a:r>
              <a:rPr lang="ko-KR" altLang="en-US"/>
              <a:t>무선 이어폰 사용 조사</a:t>
            </a:r>
          </a:p>
        </p:txBody>
      </p:sp>
      <p:sp>
        <p:nvSpPr>
          <p:cNvPr id="4" name="텍스트 개체 틀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6052622"/>
            <a:ext cx="3059112" cy="182880"/>
          </a:xfrm>
        </p:spPr>
        <p:txBody>
          <a:bodyPr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  <a:lvl2pPr marL="34290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ko-KR" altLang="en-US"/>
              <a:t>2020-08-10</a:t>
            </a:r>
          </a:p>
        </p:txBody>
      </p:sp>
      <p:sp>
        <p:nvSpPr>
          <p:cNvPr id="5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550" y="5804242"/>
            <a:ext cx="3059112" cy="182880"/>
          </a:xfrm>
        </p:spPr>
        <p:txBody>
          <a:bodyPr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  <a:lvl2pPr marL="342900" indent="0" latinLnBrk="0">
              <a:lnSpc>
                <a:spcPct val="100000"/>
              </a:lnSpc>
              <a:spcBef>
                <a:spcPct val="0"/>
              </a:spcBef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ko-KR" altLang="en-US"/>
              <a:t>보고서</a:t>
            </a:r>
            <a:r>
              <a:rPr lang="en-US" altLang="ko-KR"/>
              <a:t> </a:t>
            </a:r>
            <a:r>
              <a:rPr lang="ko-KR" altLang="en-US"/>
              <a:t>다운로드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1267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18586"/>
              </p:ext>
            </p:extLst>
          </p:nvPr>
        </p:nvGraphicFramePr>
        <p:xfrm>
          <a:off x="323850" y="3071167"/>
          <a:ext cx="8504259" cy="228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내가 직접 구매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69.6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배우자 또는 연인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부모님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자녀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친구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기타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형제자매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친척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Q6. 패널님께서 사용하시는 [1번 문항 응답] 이어폰을 구매한 사람은 누구인가요? 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1EBABC3D-B88F-4444-9EB2-E75E96B6E9AB}" type="slidenum">
              <a:rPr lang="en-US" altLang="ko-KR" smtClean="0"/>
              <a:t>10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객관식 단일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1E1E1E"/>
                </a:solidFill>
              </a:rPr>
              <a:t>전체의 절반이 넘는 </a:t>
            </a:r>
            <a:r>
              <a:rPr dirty="0">
                <a:solidFill>
                  <a:srgbClr val="0072DA"/>
                </a:solidFill>
              </a:rPr>
              <a:t>69.8% </a:t>
            </a:r>
            <a:r>
              <a:rPr dirty="0">
                <a:solidFill>
                  <a:srgbClr val="1E1E1E"/>
                </a:solidFill>
              </a:rPr>
              <a:t>의 응답자가 </a:t>
            </a:r>
            <a:r>
              <a:rPr dirty="0">
                <a:solidFill>
                  <a:srgbClr val="0072DA"/>
                </a:solidFill>
              </a:rPr>
              <a:t>내가 직접 구매 </a:t>
            </a:r>
            <a:r>
              <a:rPr dirty="0">
                <a:solidFill>
                  <a:srgbClr val="1E1E1E"/>
                </a:solidFill>
              </a:rPr>
              <a:t>보기를 선택했으며, 다음으로 </a:t>
            </a:r>
            <a:r>
              <a:rPr dirty="0">
                <a:solidFill>
                  <a:srgbClr val="0072DA"/>
                </a:solidFill>
              </a:rPr>
              <a:t>배우자 또는 연인(12.9%), 부모님(5.6%) </a:t>
            </a:r>
            <a:r>
              <a:rPr dirty="0">
                <a:solidFill>
                  <a:srgbClr val="1E1E1E"/>
                </a:solidFill>
              </a:rPr>
              <a:t>순으로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성별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dirty="0">
                <a:solidFill>
                  <a:srgbClr val="0072DA"/>
                </a:solidFill>
              </a:rPr>
              <a:t>남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내가 직접 구매(80.8%)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여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배우자 또는 연인(19.0%)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연령(10세 단위)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dirty="0">
                <a:solidFill>
                  <a:srgbClr val="0072DA"/>
                </a:solidFill>
              </a:rPr>
              <a:t>10대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부모님(23.0%)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20대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내가 직접 구매(79.0%)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30대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배우자 또는 연인(20.0%)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40대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배우자 또는 연인(21.5%)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lang="ko-KR" altLang="en-US" dirty="0">
                <a:solidFill>
                  <a:srgbClr val="0072DA"/>
                </a:solidFill>
              </a:rPr>
              <a:t>선호하시는 무선 이어폰 브랜드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lang="ko-KR" altLang="en-US" dirty="0" err="1">
                <a:solidFill>
                  <a:srgbClr val="0072DA"/>
                </a:solidFill>
              </a:rPr>
              <a:t>젠하이저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내가 직접 구매(78.9%)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79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Object"/>
          <p:cNvGraphicFramePr/>
          <p:nvPr/>
        </p:nvGraphicFramePr>
        <p:xfrm>
          <a:off x="2570721" y="4885811"/>
          <a:ext cx="1004526" cy="31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13008"/>
              </p:ext>
            </p:extLst>
          </p:nvPr>
        </p:nvGraphicFramePr>
        <p:xfrm>
          <a:off x="323850" y="3071167"/>
          <a:ext cx="8504259" cy="244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[1] 전혀 그렇지 않다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[2]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[3] 보통이다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[4]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45.1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44.8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[5] 매우 그렇다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Top2(4+5점)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61.9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Bottom2(1+2점)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평균(점)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3.89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표준편차(점)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0.79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0.78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0.79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Q7. 내가 사용하는 [1번 문항 응답] 무선 이어폰은 타 무선 이어폰 대비 음질이 뛰어나다. 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0822571E-A61C-4C60-81DE-208A5A6ACF5A}" type="slidenum">
              <a:rPr lang="en-US" altLang="ko-KR" smtClean="0"/>
              <a:t>11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평가형 5점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은 전체의 </a:t>
            </a:r>
            <a:r>
              <a:rPr>
                <a:solidFill>
                  <a:srgbClr val="0072DA"/>
                </a:solidFill>
              </a:rPr>
              <a:t>60.3% </a:t>
            </a:r>
            <a:r>
              <a:rPr>
                <a:solidFill>
                  <a:srgbClr val="1E1E1E"/>
                </a:solidFill>
              </a:rPr>
              <a:t>, 부정 의견 </a:t>
            </a:r>
            <a:r>
              <a:rPr>
                <a:solidFill>
                  <a:srgbClr val="0072DA"/>
                </a:solidFill>
              </a:rPr>
              <a:t>Bottom2(1+2점) </a:t>
            </a:r>
            <a:r>
              <a:rPr>
                <a:solidFill>
                  <a:srgbClr val="1E1E1E"/>
                </a:solidFill>
              </a:rPr>
              <a:t>은 전체의 </a:t>
            </a:r>
            <a:r>
              <a:rPr>
                <a:solidFill>
                  <a:srgbClr val="0072DA"/>
                </a:solidFill>
              </a:rPr>
              <a:t>6.0% </a:t>
            </a:r>
            <a:r>
              <a:rPr>
                <a:solidFill>
                  <a:srgbClr val="1E1E1E"/>
                </a:solidFill>
              </a:rPr>
              <a:t>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점수별 응답 분포를 살펴보면 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이 부정 의견 </a:t>
            </a:r>
            <a:r>
              <a:rPr>
                <a:solidFill>
                  <a:srgbClr val="0072DA"/>
                </a:solidFill>
              </a:rPr>
              <a:t>Bottom2(1+2점) </a:t>
            </a:r>
            <a:r>
              <a:rPr>
                <a:solidFill>
                  <a:srgbClr val="1E1E1E"/>
                </a:solidFill>
              </a:rPr>
              <a:t>보다 많은 </a:t>
            </a:r>
            <a:r>
              <a:rPr>
                <a:solidFill>
                  <a:srgbClr val="0072DA"/>
                </a:solidFill>
              </a:rPr>
              <a:t>긍정 편향 </a:t>
            </a:r>
            <a:r>
              <a:rPr>
                <a:solidFill>
                  <a:srgbClr val="1E1E1E"/>
                </a:solidFill>
              </a:rPr>
              <a:t>분포를 보입니다.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0072DA"/>
                </a:solidFill>
              </a:rPr>
              <a:t>연령(10세 단위) </a:t>
            </a:r>
            <a:r>
              <a:rPr>
                <a:solidFill>
                  <a:srgbClr val="1E1E1E"/>
                </a:solidFill>
              </a:rPr>
              <a:t>분석 단위 기준으로 살펴보면 </a:t>
            </a:r>
            <a:r>
              <a:rPr>
                <a:solidFill>
                  <a:srgbClr val="0072DA"/>
                </a:solidFill>
              </a:rPr>
              <a:t>10대(72.0%) </a:t>
            </a:r>
            <a:r>
              <a:rPr>
                <a:solidFill>
                  <a:srgbClr val="1E1E1E"/>
                </a:solidFill>
              </a:rPr>
              <a:t>응답자에게서 타 집단 대비 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이 높게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전체 평균은 5점 만점 기준으로 </a:t>
            </a:r>
            <a:r>
              <a:rPr>
                <a:solidFill>
                  <a:srgbClr val="0072DA"/>
                </a:solidFill>
              </a:rPr>
              <a:t>3.71 </a:t>
            </a:r>
            <a:r>
              <a:rPr>
                <a:solidFill>
                  <a:srgbClr val="1E1E1E"/>
                </a:solidFill>
              </a:rPr>
              <a:t>입니다.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79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Object"/>
          <p:cNvGraphicFramePr/>
          <p:nvPr/>
        </p:nvGraphicFramePr>
        <p:xfrm>
          <a:off x="2570721" y="4885811"/>
          <a:ext cx="1004526" cy="31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92975"/>
              </p:ext>
            </p:extLst>
          </p:nvPr>
        </p:nvGraphicFramePr>
        <p:xfrm>
          <a:off x="323850" y="3071167"/>
          <a:ext cx="8504259" cy="244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[1] 전혀 그렇지 않다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[2]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[3] 보통이다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[4]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[5] 매우 그렇다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Top2(4+5점)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46.1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Bottom2(1+2점)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평균(점)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3.81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3.70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표준편차(점)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Q8. 내가 사용하는 [1번 문항 응답] 무선 이어폰은 타 무선 이어폰 대비 디자인이 뛰어나다.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D17FCCE6-B4DD-4C8F-A9CD-4E346C7D5091}" type="slidenum">
              <a:rPr lang="en-US" altLang="ko-KR" smtClean="0"/>
              <a:t>12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평가형 5점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은 전체의 </a:t>
            </a:r>
            <a:r>
              <a:rPr>
                <a:solidFill>
                  <a:srgbClr val="0072DA"/>
                </a:solidFill>
              </a:rPr>
              <a:t>56.8% </a:t>
            </a:r>
            <a:r>
              <a:rPr>
                <a:solidFill>
                  <a:srgbClr val="1E1E1E"/>
                </a:solidFill>
              </a:rPr>
              <a:t>, 부정 의견 </a:t>
            </a:r>
            <a:r>
              <a:rPr>
                <a:solidFill>
                  <a:srgbClr val="0072DA"/>
                </a:solidFill>
              </a:rPr>
              <a:t>Bottom2(1+2점) </a:t>
            </a:r>
            <a:r>
              <a:rPr>
                <a:solidFill>
                  <a:srgbClr val="1E1E1E"/>
                </a:solidFill>
              </a:rPr>
              <a:t>은 전체의 </a:t>
            </a:r>
            <a:r>
              <a:rPr>
                <a:solidFill>
                  <a:srgbClr val="0072DA"/>
                </a:solidFill>
              </a:rPr>
              <a:t>9.2% </a:t>
            </a:r>
            <a:r>
              <a:rPr>
                <a:solidFill>
                  <a:srgbClr val="1E1E1E"/>
                </a:solidFill>
              </a:rPr>
              <a:t>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점수별 응답 분포를 살펴보면 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이 부정 의견 </a:t>
            </a:r>
            <a:r>
              <a:rPr>
                <a:solidFill>
                  <a:srgbClr val="0072DA"/>
                </a:solidFill>
              </a:rPr>
              <a:t>Bottom2(1+2점) </a:t>
            </a:r>
            <a:r>
              <a:rPr>
                <a:solidFill>
                  <a:srgbClr val="1E1E1E"/>
                </a:solidFill>
              </a:rPr>
              <a:t>보다 많은 </a:t>
            </a:r>
            <a:r>
              <a:rPr>
                <a:solidFill>
                  <a:srgbClr val="0072DA"/>
                </a:solidFill>
              </a:rPr>
              <a:t>긍정 편향 </a:t>
            </a:r>
            <a:r>
              <a:rPr>
                <a:solidFill>
                  <a:srgbClr val="1E1E1E"/>
                </a:solidFill>
              </a:rPr>
              <a:t>분포를 보입니다.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0072DA"/>
                </a:solidFill>
              </a:rPr>
              <a:t>연령(10세 단위) </a:t>
            </a:r>
            <a:r>
              <a:rPr>
                <a:solidFill>
                  <a:srgbClr val="1E1E1E"/>
                </a:solidFill>
              </a:rPr>
              <a:t>분석 단위 기준으로 살펴보면 </a:t>
            </a:r>
            <a:r>
              <a:rPr>
                <a:solidFill>
                  <a:srgbClr val="0072DA"/>
                </a:solidFill>
              </a:rPr>
              <a:t>10대(65.0%), 20대(64.0%) </a:t>
            </a:r>
            <a:r>
              <a:rPr>
                <a:solidFill>
                  <a:srgbClr val="1E1E1E"/>
                </a:solidFill>
              </a:rPr>
              <a:t>응답자에게서 타 집단 대비 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이 높게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전체 평균은 5점 만점 기준으로 </a:t>
            </a:r>
            <a:r>
              <a:rPr>
                <a:solidFill>
                  <a:srgbClr val="0072DA"/>
                </a:solidFill>
              </a:rPr>
              <a:t>3.67 </a:t>
            </a:r>
            <a:r>
              <a:rPr>
                <a:solidFill>
                  <a:srgbClr val="1E1E1E"/>
                </a:solidFill>
              </a:rPr>
              <a:t>입니다.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79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Object"/>
          <p:cNvGraphicFramePr/>
          <p:nvPr/>
        </p:nvGraphicFramePr>
        <p:xfrm>
          <a:off x="2570721" y="4885811"/>
          <a:ext cx="1004526" cy="31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22840"/>
              </p:ext>
            </p:extLst>
          </p:nvPr>
        </p:nvGraphicFramePr>
        <p:xfrm>
          <a:off x="323850" y="3071167"/>
          <a:ext cx="8504259" cy="244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[1] 전혀 그렇지 않다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[2]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[3] 보통이다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[4]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[5] 매우 그렇다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Top2(4+5점)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44.1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Bottom2(1+2점)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평균(점)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3.26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3.39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3.33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959595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표준편차(점)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1.22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959595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Q9. 내가 사용하는 [1번 문항 응답] 무선 이어폰은 타 무선 이어폰 대비 가성비가 좋다.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9F357476-7D0C-4523-AC55-B020AEF7F80D}" type="slidenum">
              <a:rPr lang="en-US" altLang="ko-KR" smtClean="0"/>
              <a:t>13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평가형 5점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은 전체의 </a:t>
            </a:r>
            <a:r>
              <a:rPr>
                <a:solidFill>
                  <a:srgbClr val="0072DA"/>
                </a:solidFill>
              </a:rPr>
              <a:t>48.9% </a:t>
            </a:r>
            <a:r>
              <a:rPr>
                <a:solidFill>
                  <a:srgbClr val="1E1E1E"/>
                </a:solidFill>
              </a:rPr>
              <a:t>, 부정 의견 </a:t>
            </a:r>
            <a:r>
              <a:rPr>
                <a:solidFill>
                  <a:srgbClr val="0072DA"/>
                </a:solidFill>
              </a:rPr>
              <a:t>Bottom2(1+2점) </a:t>
            </a:r>
            <a:r>
              <a:rPr>
                <a:solidFill>
                  <a:srgbClr val="1E1E1E"/>
                </a:solidFill>
              </a:rPr>
              <a:t>은 전체의 </a:t>
            </a:r>
            <a:r>
              <a:rPr>
                <a:solidFill>
                  <a:srgbClr val="0072DA"/>
                </a:solidFill>
              </a:rPr>
              <a:t>18.1% </a:t>
            </a:r>
            <a:r>
              <a:rPr>
                <a:solidFill>
                  <a:srgbClr val="1E1E1E"/>
                </a:solidFill>
              </a:rPr>
              <a:t>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점수별 응답 분포를 살펴보면 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이 부정 의견 </a:t>
            </a:r>
            <a:r>
              <a:rPr>
                <a:solidFill>
                  <a:srgbClr val="0072DA"/>
                </a:solidFill>
              </a:rPr>
              <a:t>Bottom2(1+2점) </a:t>
            </a:r>
            <a:r>
              <a:rPr>
                <a:solidFill>
                  <a:srgbClr val="1E1E1E"/>
                </a:solidFill>
              </a:rPr>
              <a:t>보다 많은 </a:t>
            </a:r>
            <a:r>
              <a:rPr>
                <a:solidFill>
                  <a:srgbClr val="0072DA"/>
                </a:solidFill>
              </a:rPr>
              <a:t>긍정 편향 </a:t>
            </a:r>
            <a:r>
              <a:rPr>
                <a:solidFill>
                  <a:srgbClr val="1E1E1E"/>
                </a:solidFill>
              </a:rPr>
              <a:t>분포를 보입니다.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0072DA"/>
                </a:solidFill>
              </a:rPr>
              <a:t>연령(10세 단위) </a:t>
            </a:r>
            <a:r>
              <a:rPr>
                <a:solidFill>
                  <a:srgbClr val="1E1E1E"/>
                </a:solidFill>
              </a:rPr>
              <a:t>분석 단위 기준으로 살펴보면 </a:t>
            </a:r>
            <a:r>
              <a:rPr>
                <a:solidFill>
                  <a:srgbClr val="0072DA"/>
                </a:solidFill>
              </a:rPr>
              <a:t>40대(59.5%), 50대(59.0%) </a:t>
            </a:r>
            <a:r>
              <a:rPr>
                <a:solidFill>
                  <a:srgbClr val="1E1E1E"/>
                </a:solidFill>
              </a:rPr>
              <a:t>응답자에게서 타 집단 대비 긍정 의견 </a:t>
            </a:r>
            <a:r>
              <a:rPr>
                <a:solidFill>
                  <a:srgbClr val="0072DA"/>
                </a:solidFill>
              </a:rPr>
              <a:t>Top2(4+5점) </a:t>
            </a:r>
            <a:r>
              <a:rPr>
                <a:solidFill>
                  <a:srgbClr val="1E1E1E"/>
                </a:solidFill>
              </a:rPr>
              <a:t>이 높게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전체 평균은 5점 만점 기준으로 </a:t>
            </a:r>
            <a:r>
              <a:rPr>
                <a:solidFill>
                  <a:srgbClr val="0072DA"/>
                </a:solidFill>
              </a:rPr>
              <a:t>3.43 </a:t>
            </a:r>
            <a:r>
              <a:rPr>
                <a:solidFill>
                  <a:srgbClr val="1E1E1E"/>
                </a:solidFill>
              </a:rPr>
              <a:t>입니다.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174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Object"/>
          <p:cNvGraphicFramePr/>
          <p:nvPr/>
        </p:nvGraphicFramePr>
        <p:xfrm>
          <a:off x="2570721" y="5836330"/>
          <a:ext cx="1004526" cy="63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52649"/>
              </p:ext>
            </p:extLst>
          </p:nvPr>
        </p:nvGraphicFramePr>
        <p:xfrm>
          <a:off x="323850" y="3071167"/>
          <a:ext cx="8504259" cy="339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[0] 절대 추천 안 함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[2]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[3]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[4]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[5] -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[6]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[7]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[8]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[9]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[10] 매우 추천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추천고객(9~10점)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중립고객(7~8점)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53.1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비추천고객(0~6점)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NPS(추천 고객-비추천 고객)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-4.7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-12.5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-12.0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b="1"/>
                      </a:pP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Q10. 현재 사용하시는 [1번 문항 응답] 무선 이어폰을 친구나 동료에게 추천하시겠습니까? 추천하시는 정도를 0~10점 사이로 선택해 주세요.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0D191701-263E-4543-939E-98CA1EB5AD45}" type="slidenum">
              <a:rPr lang="en-US" altLang="ko-KR" smtClean="0"/>
              <a:t>14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평가형 NPS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추천 고객 (9~10점) 비중에서 비추천 고객 (0~6점) 비중을 뺀 </a:t>
            </a:r>
            <a:r>
              <a:rPr>
                <a:solidFill>
                  <a:srgbClr val="0072DA"/>
                </a:solidFill>
              </a:rPr>
              <a:t>순수 추천 지수 (Net Promoters Score) </a:t>
            </a:r>
            <a:r>
              <a:rPr>
                <a:solidFill>
                  <a:srgbClr val="1E1E1E"/>
                </a:solidFill>
              </a:rPr>
              <a:t>는 </a:t>
            </a:r>
            <a:r>
              <a:rPr>
                <a:solidFill>
                  <a:srgbClr val="0072DA"/>
                </a:solidFill>
              </a:rPr>
              <a:t>-4.7 </a:t>
            </a:r>
            <a:r>
              <a:rPr>
                <a:solidFill>
                  <a:srgbClr val="1E1E1E"/>
                </a:solidFill>
              </a:rPr>
              <a:t>(으)로, 비추천 고객이 더 많음을 알 수 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</a:t>
            </a:r>
            <a:r>
              <a:rPr lang="en-US" altLang="ko-KR"/>
              <a:t>: </a:t>
            </a:r>
            <a:r>
              <a:rPr lang="ko-KR" altLang="en-US"/>
              <a:t>파일명 삽입</a:t>
            </a:r>
            <a:r>
              <a:rPr lang="en-US" altLang="ko-KR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20778"/>
              </p:ext>
            </p:extLst>
          </p:nvPr>
        </p:nvGraphicFramePr>
        <p:xfrm>
          <a:off x="323850" y="3071167"/>
          <a:ext cx="8504259" cy="213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평균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25.83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24.23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27.43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23.17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25.84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27.83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26.75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25.51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27.94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23.71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25.58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표준편차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16.75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12.79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19.82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10.44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15.32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17.67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15.69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13.47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최빈값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중앙값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최대값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최소값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Percentile30*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Percentile70*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Q11. 무선 이어폰을 구매하면 보통 얼마나 사용하실 수 있다고 생각하시나요? 현재 사용하시는 [1번 문항 응답] 브랜드 제품을 기준으로, 사용할 수 있을 ..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EA402A0D-22D3-49AE-AAA7-EBE9C8DFA849}" type="slidenum">
              <a:rPr lang="en-US" altLang="ko-KR" smtClean="0"/>
              <a:t>15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주관식 숫자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개월, 최소 1부터 최대 1000까지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 fontScale="90000" lnSpcReduction="20000"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1E1E1E"/>
                </a:solidFill>
              </a:rPr>
              <a:t>전체 평균은 </a:t>
            </a:r>
            <a:r>
              <a:rPr dirty="0">
                <a:solidFill>
                  <a:srgbClr val="0072DA"/>
                </a:solidFill>
              </a:rPr>
              <a:t>25.83 </a:t>
            </a:r>
            <a:r>
              <a:rPr dirty="0">
                <a:solidFill>
                  <a:srgbClr val="1E1E1E"/>
                </a:solidFill>
              </a:rPr>
              <a:t>이며, </a:t>
            </a:r>
            <a:r>
              <a:rPr dirty="0" err="1">
                <a:solidFill>
                  <a:srgbClr val="1E1E1E"/>
                </a:solidFill>
              </a:rPr>
              <a:t>응답값을</a:t>
            </a:r>
            <a:r>
              <a:rPr dirty="0">
                <a:solidFill>
                  <a:srgbClr val="1E1E1E"/>
                </a:solidFill>
              </a:rPr>
              <a:t> 낮은 값에서 높은 값 순으로 정렬했을 때 가운데 순위에 해당하는 값인 중앙값은 </a:t>
            </a:r>
            <a:r>
              <a:rPr dirty="0">
                <a:solidFill>
                  <a:srgbClr val="0072DA"/>
                </a:solidFill>
              </a:rPr>
              <a:t>24 </a:t>
            </a:r>
            <a:r>
              <a:rPr dirty="0">
                <a:solidFill>
                  <a:srgbClr val="1E1E1E"/>
                </a:solidFill>
              </a:rPr>
              <a:t>입니다. 평균값과 중앙값의 차이가 크면 잠재적 이상치(</a:t>
            </a:r>
            <a:r>
              <a:rPr dirty="0" err="1">
                <a:solidFill>
                  <a:srgbClr val="1E1E1E"/>
                </a:solidFill>
              </a:rPr>
              <a:t>Outlier</a:t>
            </a:r>
            <a:r>
              <a:rPr dirty="0">
                <a:solidFill>
                  <a:srgbClr val="1E1E1E"/>
                </a:solidFill>
              </a:rPr>
              <a:t>)</a:t>
            </a:r>
            <a:r>
              <a:rPr lang="en-US" dirty="0">
                <a:solidFill>
                  <a:srgbClr val="1E1E1E"/>
                </a:solidFill>
              </a:rPr>
              <a:t>*</a:t>
            </a:r>
            <a:r>
              <a:rPr dirty="0">
                <a:solidFill>
                  <a:srgbClr val="1E1E1E"/>
                </a:solidFill>
              </a:rPr>
              <a:t>가 존재할 가능성이 있으니 </a:t>
            </a:r>
            <a:r>
              <a:rPr dirty="0">
                <a:solidFill>
                  <a:srgbClr val="0072DA"/>
                </a:solidFill>
              </a:rPr>
              <a:t>최소값(1.0) </a:t>
            </a:r>
            <a:r>
              <a:rPr dirty="0">
                <a:solidFill>
                  <a:srgbClr val="1E1E1E"/>
                </a:solidFill>
              </a:rPr>
              <a:t>, </a:t>
            </a:r>
            <a:r>
              <a:rPr dirty="0">
                <a:solidFill>
                  <a:srgbClr val="0072DA"/>
                </a:solidFill>
              </a:rPr>
              <a:t>최대값(360.0) </a:t>
            </a:r>
            <a:r>
              <a:rPr dirty="0">
                <a:solidFill>
                  <a:srgbClr val="1E1E1E"/>
                </a:solidFill>
              </a:rPr>
              <a:t>인근의 </a:t>
            </a:r>
            <a:r>
              <a:rPr dirty="0" err="1">
                <a:solidFill>
                  <a:srgbClr val="1E1E1E"/>
                </a:solidFill>
              </a:rPr>
              <a:t>응답값을</a:t>
            </a:r>
            <a:r>
              <a:rPr dirty="0">
                <a:solidFill>
                  <a:srgbClr val="1E1E1E"/>
                </a:solidFill>
              </a:rPr>
              <a:t> 잘 살펴볼 필요가 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성별 </a:t>
            </a:r>
            <a:r>
              <a:rPr dirty="0">
                <a:solidFill>
                  <a:srgbClr val="1E1E1E"/>
                </a:solidFill>
              </a:rPr>
              <a:t>분석 단위 기준으로 살펴보면 </a:t>
            </a:r>
            <a:r>
              <a:rPr dirty="0">
                <a:solidFill>
                  <a:srgbClr val="0072DA"/>
                </a:solidFill>
              </a:rPr>
              <a:t>남(24.23) </a:t>
            </a:r>
            <a:r>
              <a:rPr dirty="0">
                <a:solidFill>
                  <a:srgbClr val="1E1E1E"/>
                </a:solidFill>
              </a:rPr>
              <a:t>응답자의 평균이 타 집단 대비 낮게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연령(10세 단위) </a:t>
            </a:r>
            <a:r>
              <a:rPr dirty="0">
                <a:solidFill>
                  <a:srgbClr val="1E1E1E"/>
                </a:solidFill>
              </a:rPr>
              <a:t>분석 단위 기준으로 살펴보면 </a:t>
            </a:r>
            <a:r>
              <a:rPr dirty="0">
                <a:solidFill>
                  <a:srgbClr val="0072DA"/>
                </a:solidFill>
              </a:rPr>
              <a:t>10대(23.17) </a:t>
            </a:r>
            <a:r>
              <a:rPr dirty="0">
                <a:solidFill>
                  <a:srgbClr val="1E1E1E"/>
                </a:solidFill>
              </a:rPr>
              <a:t>응답자의 평균이 타 집단 대비 낮게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 err="1">
                <a:solidFill>
                  <a:srgbClr val="1E1E1E"/>
                </a:solidFill>
              </a:rPr>
              <a:t>응답값을</a:t>
            </a:r>
            <a:r>
              <a:rPr dirty="0">
                <a:solidFill>
                  <a:srgbClr val="1E1E1E"/>
                </a:solidFill>
              </a:rPr>
              <a:t> 낮은 값에서 높은 값 순으로 정렬했을 때 100분의 30번째에 해당하는 값은 </a:t>
            </a:r>
            <a:r>
              <a:rPr dirty="0">
                <a:solidFill>
                  <a:srgbClr val="0072DA"/>
                </a:solidFill>
              </a:rPr>
              <a:t>20 </a:t>
            </a:r>
            <a:r>
              <a:rPr dirty="0">
                <a:solidFill>
                  <a:srgbClr val="1E1E1E"/>
                </a:solidFill>
              </a:rPr>
              <a:t>, 100분의 70번째에 해당하는 값은 </a:t>
            </a:r>
            <a:r>
              <a:rPr dirty="0">
                <a:solidFill>
                  <a:srgbClr val="0072DA"/>
                </a:solidFill>
              </a:rPr>
              <a:t>26 </a:t>
            </a:r>
            <a:r>
              <a:rPr dirty="0">
                <a:solidFill>
                  <a:srgbClr val="1E1E1E"/>
                </a:solidFill>
              </a:rPr>
              <a:t>입니다. 이 문항의 응답자를 하위 30%, 중위 40%, 상위 30%로 구분하고자 할 경우 이 </a:t>
            </a:r>
            <a:r>
              <a:rPr dirty="0" err="1">
                <a:solidFill>
                  <a:srgbClr val="1E1E1E"/>
                </a:solidFill>
              </a:rPr>
              <a:t>기준값을</a:t>
            </a:r>
            <a:r>
              <a:rPr dirty="0">
                <a:solidFill>
                  <a:srgbClr val="1E1E1E"/>
                </a:solidFill>
              </a:rPr>
              <a:t> 경계로 구분하면 편리합니다.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 err="1">
                <a:solidFill>
                  <a:srgbClr val="1E1E1E"/>
                </a:solidFill>
              </a:rPr>
              <a:t>응답값</a:t>
            </a:r>
            <a:r>
              <a:rPr dirty="0">
                <a:solidFill>
                  <a:srgbClr val="1E1E1E"/>
                </a:solidFill>
              </a:rPr>
              <a:t> 중 </a:t>
            </a:r>
            <a:r>
              <a:rPr dirty="0">
                <a:solidFill>
                  <a:srgbClr val="0072DA"/>
                </a:solidFill>
              </a:rPr>
              <a:t>38 </a:t>
            </a:r>
            <a:r>
              <a:rPr dirty="0">
                <a:solidFill>
                  <a:srgbClr val="1E1E1E"/>
                </a:solidFill>
              </a:rPr>
              <a:t>보다 크거나 </a:t>
            </a:r>
            <a:r>
              <a:rPr dirty="0">
                <a:solidFill>
                  <a:srgbClr val="0072DA"/>
                </a:solidFill>
              </a:rPr>
              <a:t>8 </a:t>
            </a:r>
            <a:r>
              <a:rPr dirty="0">
                <a:solidFill>
                  <a:srgbClr val="1E1E1E"/>
                </a:solidFill>
              </a:rPr>
              <a:t>보다 작은 값은 잠재적 이상치(</a:t>
            </a:r>
            <a:r>
              <a:rPr dirty="0" err="1">
                <a:solidFill>
                  <a:srgbClr val="1E1E1E"/>
                </a:solidFill>
              </a:rPr>
              <a:t>Outlier</a:t>
            </a:r>
            <a:r>
              <a:rPr dirty="0">
                <a:solidFill>
                  <a:srgbClr val="1E1E1E"/>
                </a:solidFill>
              </a:rPr>
              <a:t>)</a:t>
            </a:r>
            <a:r>
              <a:rPr lang="en-US" dirty="0">
                <a:solidFill>
                  <a:srgbClr val="1E1E1E"/>
                </a:solidFill>
              </a:rPr>
              <a:t>*</a:t>
            </a:r>
            <a:r>
              <a:rPr dirty="0">
                <a:solidFill>
                  <a:srgbClr val="1E1E1E"/>
                </a:solidFill>
              </a:rPr>
              <a:t>일 가능성이 있습니다. 이러한 </a:t>
            </a:r>
            <a:r>
              <a:rPr dirty="0" err="1">
                <a:solidFill>
                  <a:srgbClr val="1E1E1E"/>
                </a:solidFill>
              </a:rPr>
              <a:t>응답값이</a:t>
            </a:r>
            <a:r>
              <a:rPr dirty="0">
                <a:solidFill>
                  <a:srgbClr val="1E1E1E"/>
                </a:solidFill>
              </a:rPr>
              <a:t> 나타난 이유를 살펴보고 일반적이지 않다면 데이터 정제(Data </a:t>
            </a:r>
            <a:r>
              <a:rPr dirty="0" err="1">
                <a:solidFill>
                  <a:srgbClr val="1E1E1E"/>
                </a:solidFill>
              </a:rPr>
              <a:t>cleaning</a:t>
            </a:r>
            <a:r>
              <a:rPr dirty="0">
                <a:solidFill>
                  <a:srgbClr val="1E1E1E"/>
                </a:solidFill>
              </a:rPr>
              <a:t>)</a:t>
            </a:r>
            <a:r>
              <a:rPr dirty="0" err="1">
                <a:solidFill>
                  <a:srgbClr val="1E1E1E"/>
                </a:solidFill>
              </a:rPr>
              <a:t>를</a:t>
            </a:r>
            <a:r>
              <a:rPr dirty="0">
                <a:solidFill>
                  <a:srgbClr val="1E1E1E"/>
                </a:solidFill>
              </a:rPr>
              <a:t> 고려할 수 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/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/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 주: *일반적인 응답자의 상황이나 인식의 범위를 벗어났을 가능성이 높은 응답을 의미합니다. 예를 들어 1주일 평균 식료품 구매 금액을 질문했는데 응답자 가운데 푸드 스타일리스트가 있다면 일반적인 응답자와는 다른 수준의 금액을 응답했을 수 있습니다. 일반 소비자 행태를 이해하고자 하는 조사라면 해당 응답을 제외하고 분석하는 것이 좋습니다.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237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65218"/>
              </p:ext>
            </p:extLst>
          </p:nvPr>
        </p:nvGraphicFramePr>
        <p:xfrm>
          <a:off x="323850" y="3071167"/>
          <a:ext cx="8504259" cy="339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66.4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갤럭시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버즈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57.8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뱅앤올룹슨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소니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LG 톤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프리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브리츠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잘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모르겠음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JBL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파워비츠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자브라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샤오미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에어닷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기타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엠지텍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226.4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249.6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282.9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Q12. 선호하시는 무선 이어폰 브랜드는 무엇인가요? 가장 선호하는 브랜드부터 최대 3순위까지 선택해 주세요. 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B35DD50A-B7D7-4C65-9F6B-A2C6CEDAFB67}" type="slidenum">
              <a:rPr lang="en-US" altLang="ko-KR" smtClean="0"/>
              <a:t>16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객관식 순위 (1~3순위)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 fontScale="92500"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1E1E1E"/>
                </a:solidFill>
              </a:rPr>
              <a:t>1~3 순위 기준 응답을 살펴보면, 전체의 절반이 넘는 </a:t>
            </a:r>
            <a:r>
              <a:rPr dirty="0">
                <a:solidFill>
                  <a:srgbClr val="0072DA"/>
                </a:solidFill>
              </a:rPr>
              <a:t>65.5% </a:t>
            </a:r>
            <a:r>
              <a:rPr dirty="0">
                <a:solidFill>
                  <a:srgbClr val="1E1E1E"/>
                </a:solidFill>
              </a:rPr>
              <a:t>의 응답자가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보기를 선택했으며, 다음으로 </a:t>
            </a:r>
            <a:r>
              <a:rPr dirty="0">
                <a:solidFill>
                  <a:srgbClr val="0072DA"/>
                </a:solidFill>
              </a:rPr>
              <a:t>삼성 갤럭시 </a:t>
            </a:r>
            <a:r>
              <a:rPr dirty="0" err="1">
                <a:solidFill>
                  <a:srgbClr val="0072DA"/>
                </a:solidFill>
              </a:rPr>
              <a:t>버즈</a:t>
            </a:r>
            <a:r>
              <a:rPr dirty="0">
                <a:solidFill>
                  <a:srgbClr val="0072DA"/>
                </a:solidFill>
              </a:rPr>
              <a:t>(55.6%),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(17.7%) </a:t>
            </a:r>
            <a:r>
              <a:rPr dirty="0">
                <a:solidFill>
                  <a:srgbClr val="1E1E1E"/>
                </a:solidFill>
              </a:rPr>
              <a:t>순으로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성별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dirty="0">
                <a:solidFill>
                  <a:srgbClr val="0072DA"/>
                </a:solidFill>
              </a:rPr>
              <a:t>남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(21.8%)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연령(10세 단위)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dirty="0">
                <a:solidFill>
                  <a:srgbClr val="0072DA"/>
                </a:solidFill>
              </a:rPr>
              <a:t>20대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(72.0%)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30대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(26.5%)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40대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(27.5%)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lang="ko-KR" altLang="en-US" dirty="0">
                <a:solidFill>
                  <a:srgbClr val="0072DA"/>
                </a:solidFill>
              </a:rPr>
              <a:t>선호하시는 무선 이어폰 브랜드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(100.0%)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lang="ko-KR" altLang="en-US" dirty="0" err="1">
                <a:solidFill>
                  <a:srgbClr val="0072DA"/>
                </a:solidFill>
              </a:rPr>
              <a:t>젠하이저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(36.8%)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lang="en-US" dirty="0">
                <a:solidFill>
                  <a:srgbClr val="0072DA"/>
                </a:solidFill>
              </a:rPr>
              <a:t>QCY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삼성 갤럭시 </a:t>
            </a:r>
            <a:r>
              <a:rPr lang="ko-KR" altLang="en-US" dirty="0" err="1">
                <a:solidFill>
                  <a:srgbClr val="0072DA"/>
                </a:solidFill>
              </a:rPr>
              <a:t>버즈</a:t>
            </a:r>
            <a:r>
              <a:rPr dirty="0">
                <a:solidFill>
                  <a:srgbClr val="0072DA"/>
                </a:solidFill>
              </a:rPr>
              <a:t>(69.0%)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lang="ko-KR" altLang="en-US" dirty="0">
                <a:solidFill>
                  <a:srgbClr val="0072DA"/>
                </a:solidFill>
              </a:rPr>
              <a:t>삼성 갤럭시 </a:t>
            </a:r>
            <a:r>
              <a:rPr lang="ko-KR" altLang="en-US" dirty="0" err="1">
                <a:solidFill>
                  <a:srgbClr val="0072DA"/>
                </a:solidFill>
              </a:rPr>
              <a:t>버즈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삼성 갤럭시 </a:t>
            </a:r>
            <a:r>
              <a:rPr lang="ko-KR" altLang="en-US" dirty="0" err="1">
                <a:solidFill>
                  <a:srgbClr val="0072DA"/>
                </a:solidFill>
              </a:rPr>
              <a:t>버즈</a:t>
            </a:r>
            <a:r>
              <a:rPr dirty="0">
                <a:solidFill>
                  <a:srgbClr val="0072DA"/>
                </a:solidFill>
              </a:rPr>
              <a:t>(100.0%)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59"/>
          <p:cNvSpPr>
            <a:spLocks noGrp="1"/>
          </p:cNvSpPr>
          <p:nvPr>
            <p:ph type="body" sz="quarter" idx="50"/>
          </p:nvPr>
        </p:nvSpPr>
        <p:spPr/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/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3" name="텍스트 개체 틀 59"/>
          <p:cNvSpPr>
            <a:spLocks noGrp="1"/>
          </p:cNvSpPr>
          <p:nvPr>
            <p:ph type="body" sz="quarter" idx="52"/>
          </p:nvPr>
        </p:nvSpPr>
        <p:spPr/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4" name="내용 개체 틀 2"/>
          <p:cNvSpPr>
            <a:spLocks noGrp="1"/>
          </p:cNvSpPr>
          <p:nvPr>
            <p:ph idx="25" hasCustomPrompt="1"/>
          </p:nvPr>
        </p:nvSpPr>
        <p:spPr/>
        <p:txBody>
          <a:bodyPr wrap="square" lIns="0" tIns="0" rIns="0" bIns="0">
            <a:spAutoFit/>
          </a:bodyPr>
          <a:lstStyle>
            <a:lvl1pPr marL="90488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Top</a:t>
            </a:r>
            <a:r>
              <a:rPr lang="ko-KR" altLang="en-US"/>
              <a:t> </a:t>
            </a:r>
            <a:r>
              <a:rPr lang="en-US" altLang="ko-KR"/>
              <a:t>10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Q13. [12번 문항 응답] 브랜드를 가장 선호하시는 이유는 무엇인가요?</a:t>
            </a:r>
          </a:p>
        </p:txBody>
      </p:sp>
      <p:sp>
        <p:nvSpPr>
          <p:cNvPr id="6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주관식 문자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1000 응답 수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643CC4B2-A90D-4604-B5E0-D46956E7FC34}" type="slidenum">
              <a:rPr lang="en-US" altLang="ko-KR" smtClean="0"/>
              <a:t>17</a:t>
            </a:fld>
            <a:endParaRPr lang="en-US" altLang="ko-KR"/>
          </a:p>
        </p:txBody>
      </p:sp>
      <p:sp>
        <p:nvSpPr>
          <p:cNvPr id="11" name="내용 개체 틀 2"/>
          <p:cNvSpPr>
            <a:spLocks noGrp="1"/>
          </p:cNvSpPr>
          <p:nvPr>
            <p:ph idx="2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2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3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29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4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0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5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6</a:t>
            </a:r>
          </a:p>
        </p:txBody>
      </p:sp>
      <p:sp>
        <p:nvSpPr>
          <p:cNvPr id="17" name="내용 개체 틀 2"/>
          <p:cNvSpPr>
            <a:spLocks noGrp="1"/>
          </p:cNvSpPr>
          <p:nvPr>
            <p:ph idx="32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7</a:t>
            </a:r>
          </a:p>
        </p:txBody>
      </p:sp>
      <p:sp>
        <p:nvSpPr>
          <p:cNvPr id="18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8</a:t>
            </a:r>
          </a:p>
        </p:txBody>
      </p:sp>
      <p:sp>
        <p:nvSpPr>
          <p:cNvPr id="19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9</a:t>
            </a:r>
          </a:p>
        </p:txBody>
      </p:sp>
      <p:sp>
        <p:nvSpPr>
          <p:cNvPr id="20" name="내용 개체 틀 2"/>
          <p:cNvSpPr>
            <a:spLocks noGrp="1"/>
          </p:cNvSpPr>
          <p:nvPr>
            <p:ph idx="3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10</a:t>
            </a:r>
          </a:p>
        </p:txBody>
      </p:sp>
      <p:sp>
        <p:nvSpPr>
          <p:cNvPr id="21" name="내용 개체 틀 2"/>
          <p:cNvSpPr>
            <a:spLocks noGrp="1"/>
          </p:cNvSpPr>
          <p:nvPr>
            <p:ph idx="3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음질이</a:t>
            </a:r>
          </a:p>
        </p:txBody>
      </p:sp>
      <p:sp>
        <p:nvSpPr>
          <p:cNvPr id="22" name="내용 개체 틀 2"/>
          <p:cNvSpPr>
            <a:spLocks noGrp="1"/>
          </p:cNvSpPr>
          <p:nvPr>
            <p:ph idx="38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디자인이</a:t>
            </a:r>
          </a:p>
        </p:txBody>
      </p:sp>
      <p:sp>
        <p:nvSpPr>
          <p:cNvPr id="23" name="내용 개체 틀 2"/>
          <p:cNvSpPr>
            <a:spLocks noGrp="1"/>
          </p:cNvSpPr>
          <p:nvPr>
            <p:ph idx="39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음질</a:t>
            </a:r>
          </a:p>
        </p:txBody>
      </p:sp>
      <p:sp>
        <p:nvSpPr>
          <p:cNvPr id="24" name="내용 개체 틀 2"/>
          <p:cNvSpPr>
            <a:spLocks noGrp="1"/>
          </p:cNvSpPr>
          <p:nvPr>
            <p:ph idx="40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가장</a:t>
            </a:r>
          </a:p>
        </p:txBody>
      </p:sp>
      <p:sp>
        <p:nvSpPr>
          <p:cNvPr id="25" name="내용 개체 틀 2"/>
          <p:cNvSpPr>
            <a:spLocks noGrp="1"/>
          </p:cNvSpPr>
          <p:nvPr>
            <p:ph idx="4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브랜드</a:t>
            </a:r>
          </a:p>
        </p:txBody>
      </p:sp>
      <p:sp>
        <p:nvSpPr>
          <p:cNvPr id="26" name="내용 개체 틀 2"/>
          <p:cNvSpPr>
            <a:spLocks noGrp="1"/>
          </p:cNvSpPr>
          <p:nvPr>
            <p:ph idx="42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디자인</a:t>
            </a:r>
          </a:p>
        </p:txBody>
      </p:sp>
      <p:sp>
        <p:nvSpPr>
          <p:cNvPr id="27" name="내용 개체 틀 2"/>
          <p:cNvSpPr>
            <a:spLocks noGrp="1"/>
          </p:cNvSpPr>
          <p:nvPr>
            <p:ph idx="43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좋다</a:t>
            </a:r>
          </a:p>
        </p:txBody>
      </p:sp>
      <p:sp>
        <p:nvSpPr>
          <p:cNvPr id="28" name="내용 개체 틀 2"/>
          <p:cNvSpPr>
            <a:spLocks noGrp="1"/>
          </p:cNvSpPr>
          <p:nvPr>
            <p:ph idx="44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좋고</a:t>
            </a:r>
          </a:p>
        </p:txBody>
      </p:sp>
      <p:sp>
        <p:nvSpPr>
          <p:cNvPr id="29" name="내용 개체 틀 2"/>
          <p:cNvSpPr>
            <a:spLocks noGrp="1"/>
          </p:cNvSpPr>
          <p:nvPr>
            <p:ph idx="45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좋아서</a:t>
            </a:r>
          </a:p>
        </p:txBody>
      </p:sp>
      <p:sp>
        <p:nvSpPr>
          <p:cNvPr id="30" name="내용 개체 틀 2"/>
          <p:cNvSpPr>
            <a:spLocks noGrp="1"/>
          </p:cNvSpPr>
          <p:nvPr>
            <p:ph idx="4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때문에</a:t>
            </a:r>
          </a:p>
        </p:txBody>
      </p:sp>
      <p:sp>
        <p:nvSpPr>
          <p:cNvPr id="33" name="내용 개체 틀 2"/>
          <p:cNvSpPr>
            <a:spLocks noGrp="1"/>
          </p:cNvSpPr>
          <p:nvPr>
            <p:ph idx="5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  <p:pic>
        <p:nvPicPr>
          <p:cNvPr id="3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506994" y="2107639"/>
            <a:ext cx="6045200" cy="3937000"/>
          </a:xfrm>
          <a:prstGeom prst="rect">
            <a:avLst/>
          </a:prstGeom>
        </p:spPr>
      </p:pic>
      <p:sp>
        <p:nvSpPr>
          <p:cNvPr id="36" name="내용 개체 틀 2">
            <a:extLst>
              <a:ext uri="{FF2B5EF4-FFF2-40B4-BE49-F238E27FC236}">
                <a16:creationId xmlns:a16="http://schemas.microsoft.com/office/drawing/2014/main" id="{7CC1F9B0-63FA-4D3F-A831-B43FCA1BAB6E}"/>
              </a:ext>
            </a:extLst>
          </p:cNvPr>
          <p:cNvSpPr txBox="1">
            <a:spLocks/>
          </p:cNvSpPr>
          <p:nvPr/>
        </p:nvSpPr>
        <p:spPr>
          <a:xfrm>
            <a:off x="323848" y="6314917"/>
            <a:ext cx="8496299" cy="24622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ko-KR" altLang="en-US" sz="800" b="0" kern="120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lang="ko-KR" altLang="en-US" sz="100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algn="l" defTabSz="6858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lang="ko-KR" altLang="en-US" sz="1200" kern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cs typeface="+mn-cs"/>
                <a:sym typeface="NanumBarunGothic Light" panose="020B0603020101020101" pitchFamily="34" charset="-127"/>
              </a:defRPr>
            </a:lvl3pPr>
            <a:lvl4pPr marL="801688" indent="-171450" algn="l" defTabSz="6858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lang="ko-KR" altLang="en-US" sz="1200" kern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cs typeface="+mn-cs"/>
                <a:sym typeface="NanumBarunGothic Light" panose="020B0603020101020101" pitchFamily="34" charset="-127"/>
              </a:defRPr>
            </a:lvl4pPr>
            <a:lvl5pPr marL="1077913" indent="-180975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5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  <a:sym typeface="NanumBarunGothic Light" panose="020B0603020101020101" pitchFamily="34" charset="-127"/>
              </a:defRPr>
            </a:lvl5pPr>
            <a:lvl6pPr marL="895350" indent="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61925" algn="l"/>
              </a:tabLst>
            </a:pPr>
            <a:r>
              <a:rPr lang="ko-KR" altLang="en-US" dirty="0"/>
              <a:t>주</a:t>
            </a:r>
            <a:r>
              <a:rPr lang="en-US" altLang="ko-KR" dirty="0"/>
              <a:t>: </a:t>
            </a:r>
            <a:r>
              <a:rPr lang="ko-KR" altLang="en-US" dirty="0"/>
              <a:t>좋아하는 브랜드</a:t>
            </a:r>
            <a:r>
              <a:rPr lang="en-US" altLang="ko-KR" dirty="0"/>
              <a:t>, </a:t>
            </a:r>
            <a:r>
              <a:rPr lang="ko-KR" altLang="en-US" dirty="0"/>
              <a:t>이미지 등 단답형 응답을 분석하는데 유용한 방식입니다</a:t>
            </a:r>
            <a:r>
              <a:rPr lang="en-US" altLang="ko-KR" dirty="0"/>
              <a:t>. </a:t>
            </a:r>
            <a:r>
              <a:rPr lang="ko-KR" altLang="en-US" dirty="0"/>
              <a:t>좋아하는 이유 등 서술형 응답의 경우에는 주관식 응답 원문을 살펴보는 것이 좋습니다</a:t>
            </a:r>
            <a:r>
              <a:rPr lang="en-US" altLang="ko-KR" dirty="0"/>
              <a:t>. 
</a:t>
            </a:r>
            <a:r>
              <a:rPr lang="ko-KR" altLang="en-US" dirty="0"/>
              <a:t>	이미지에는 네이버에서 제공한 </a:t>
            </a:r>
            <a:r>
              <a:rPr lang="ko-KR" altLang="en-US" dirty="0" err="1"/>
              <a:t>나눔글꼴이</a:t>
            </a:r>
            <a:r>
              <a:rPr lang="ko-KR" altLang="en-US" dirty="0"/>
              <a:t> 적용되어 있습니다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190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14480"/>
              </p:ext>
            </p:extLst>
          </p:nvPr>
        </p:nvGraphicFramePr>
        <p:xfrm>
          <a:off x="323850" y="3071167"/>
          <a:ext cx="8504259" cy="292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음질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가격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휴대폰과의 무선연결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배터리 용량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37.8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디자인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브랜드 명성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무게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사용범위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충전방법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케이스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기타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악세사리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294.7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293.7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Q14. 패널님께서 향후 무선 이어폰을 구매하신다고 했을 때, 중요하게 고려할 점을 순서대로 최대 3순위까지 선택해 주세요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CCF8DC65-A556-4384-9B1F-1857E5093606}" type="slidenum">
              <a:rPr lang="en-US" altLang="ko-KR" smtClean="0"/>
              <a:t>18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객관식 순위 (1~3순위)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1E1E1E"/>
                </a:solidFill>
              </a:rPr>
              <a:t>1~3 순위 기준 응답을 살펴보면, 전체의 절반이 넘는 </a:t>
            </a:r>
            <a:r>
              <a:rPr dirty="0">
                <a:solidFill>
                  <a:srgbClr val="0072DA"/>
                </a:solidFill>
              </a:rPr>
              <a:t>68.5% </a:t>
            </a:r>
            <a:r>
              <a:rPr dirty="0">
                <a:solidFill>
                  <a:srgbClr val="1E1E1E"/>
                </a:solidFill>
              </a:rPr>
              <a:t>의 응답자가 </a:t>
            </a:r>
            <a:r>
              <a:rPr dirty="0">
                <a:solidFill>
                  <a:srgbClr val="0072DA"/>
                </a:solidFill>
              </a:rPr>
              <a:t>음질 </a:t>
            </a:r>
            <a:r>
              <a:rPr dirty="0">
                <a:solidFill>
                  <a:srgbClr val="1E1E1E"/>
                </a:solidFill>
              </a:rPr>
              <a:t>보기를 선택했으며, 다음으로 </a:t>
            </a:r>
            <a:r>
              <a:rPr dirty="0">
                <a:solidFill>
                  <a:srgbClr val="0072DA"/>
                </a:solidFill>
              </a:rPr>
              <a:t>가격(56.8%), 휴대폰과의 무선연결(42.7%) </a:t>
            </a:r>
            <a:r>
              <a:rPr dirty="0">
                <a:solidFill>
                  <a:srgbClr val="1E1E1E"/>
                </a:solidFill>
              </a:rPr>
              <a:t>순으로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연령(10세 단위)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dirty="0">
                <a:solidFill>
                  <a:srgbClr val="0072DA"/>
                </a:solidFill>
              </a:rPr>
              <a:t>10대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가격(66.5%)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lang="ko-KR" altLang="en-US" dirty="0">
                <a:solidFill>
                  <a:srgbClr val="0072DA"/>
                </a:solidFill>
              </a:rPr>
              <a:t>선호하시는 무선 이어폰 브랜드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lang="en-US" dirty="0">
                <a:solidFill>
                  <a:srgbClr val="0072DA"/>
                </a:solidFill>
              </a:rPr>
              <a:t>QCY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가격(68.1%)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주: 순위형 문항의 경우 1~3순위 기준으로 살펴볼 때와 1순위 기준으로만 살펴볼 때 항목 순서에 큰 변동이 있다면 데이터를 좀 더 자세히 살펴볼 필요가 있습니다.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4" hidden="1">
            <a:extLst>
              <a:ext uri="{FF2B5EF4-FFF2-40B4-BE49-F238E27FC236}">
                <a16:creationId xmlns:a16="http://schemas.microsoft.com/office/drawing/2014/main" id="{6A123DCA-9E41-470C-9DA6-F14C079096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757223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think-cell Slide" r:id="rId5" imgW="306" imgH="306" progId="TCLayout.ActiveDocument.1">
                  <p:embed/>
                </p:oleObj>
              </mc:Choice>
              <mc:Fallback>
                <p:oleObj name="think-cell Slide" r:id="rId5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 hidden="1">
            <a:extLst>
              <a:ext uri="{FF2B5EF4-FFF2-40B4-BE49-F238E27FC236}">
                <a16:creationId xmlns:a16="http://schemas.microsoft.com/office/drawing/2014/main" id="{BCF8B77A-ED63-45DC-8C7E-BC78F4E21C57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lIns="0" tIns="0" rIns="0" bIns="0" numCol="1" spcCol="0" rtlCol="0" anchor="ctr" anchorCtr="0">
            <a:noAutofit/>
          </a:bodyPr>
          <a:lstStyle/>
          <a:p>
            <a:endParaRPr lang="ko-KR" altLang="en-US" sz="16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  <a:sym typeface="맑은 고딕" panose="020B0503020000020004" pitchFamily="50" charset="-127"/>
            </a:endParaRPr>
          </a:p>
        </p:txBody>
      </p:sp>
      <p:sp>
        <p:nvSpPr>
          <p:cNvPr id="2" name="텍스트 개체 틀 59"/>
          <p:cNvSpPr>
            <a:spLocks noGrp="1"/>
          </p:cNvSpPr>
          <p:nvPr>
            <p:ph type="body" sz="quarter" idx="50"/>
          </p:nvPr>
        </p:nvSpPr>
        <p:spPr/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/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3" name="텍스트 개체 틀 59"/>
          <p:cNvSpPr>
            <a:spLocks noGrp="1"/>
          </p:cNvSpPr>
          <p:nvPr>
            <p:ph type="body" sz="quarter" idx="52"/>
          </p:nvPr>
        </p:nvSpPr>
        <p:spPr/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4" name="내용 개체 틀 2"/>
          <p:cNvSpPr>
            <a:spLocks noGrp="1"/>
          </p:cNvSpPr>
          <p:nvPr>
            <p:ph idx="25" hasCustomPrompt="1"/>
          </p:nvPr>
        </p:nvSpPr>
        <p:spPr/>
        <p:txBody>
          <a:bodyPr wrap="square" lIns="0" tIns="0" rIns="0" bIns="0">
            <a:spAutoFit/>
          </a:bodyPr>
          <a:lstStyle>
            <a:lvl1pPr marL="90488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Top</a:t>
            </a:r>
            <a:r>
              <a:rPr lang="ko-KR" altLang="en-US"/>
              <a:t> </a:t>
            </a:r>
            <a:r>
              <a:rPr lang="en-US" altLang="ko-KR"/>
              <a:t>10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 dirty="0"/>
              <a:t>Q15. 구체적으로 [14번 문항 응답] 관련하여 어떤 부분을 중요하게 고려하고자 하시나요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6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주관식 문자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1000 응답 수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C12BBB00-2543-4C4A-8F69-44ED7842D233}" type="slidenum">
              <a:rPr lang="en-US" altLang="ko-KR" smtClean="0"/>
              <a:t>19</a:t>
            </a:fld>
            <a:endParaRPr lang="en-US" altLang="ko-KR"/>
          </a:p>
        </p:txBody>
      </p:sp>
      <p:sp>
        <p:nvSpPr>
          <p:cNvPr id="11" name="내용 개체 틀 2"/>
          <p:cNvSpPr>
            <a:spLocks noGrp="1"/>
          </p:cNvSpPr>
          <p:nvPr>
            <p:ph idx="2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2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3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29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4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0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5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6</a:t>
            </a:r>
          </a:p>
        </p:txBody>
      </p:sp>
      <p:sp>
        <p:nvSpPr>
          <p:cNvPr id="17" name="내용 개체 틀 2"/>
          <p:cNvSpPr>
            <a:spLocks noGrp="1"/>
          </p:cNvSpPr>
          <p:nvPr>
            <p:ph idx="32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7</a:t>
            </a:r>
          </a:p>
        </p:txBody>
      </p:sp>
      <p:sp>
        <p:nvSpPr>
          <p:cNvPr id="18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8</a:t>
            </a:r>
          </a:p>
        </p:txBody>
      </p:sp>
      <p:sp>
        <p:nvSpPr>
          <p:cNvPr id="19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9</a:t>
            </a:r>
          </a:p>
        </p:txBody>
      </p:sp>
      <p:sp>
        <p:nvSpPr>
          <p:cNvPr id="20" name="내용 개체 틀 2"/>
          <p:cNvSpPr>
            <a:spLocks noGrp="1"/>
          </p:cNvSpPr>
          <p:nvPr>
            <p:ph idx="3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10</a:t>
            </a:r>
          </a:p>
        </p:txBody>
      </p:sp>
      <p:sp>
        <p:nvSpPr>
          <p:cNvPr id="21" name="내용 개체 틀 2"/>
          <p:cNvSpPr>
            <a:spLocks noGrp="1"/>
          </p:cNvSpPr>
          <p:nvPr>
            <p:ph idx="3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연결이</a:t>
            </a:r>
          </a:p>
        </p:txBody>
      </p:sp>
      <p:sp>
        <p:nvSpPr>
          <p:cNvPr id="22" name="내용 개체 틀 2"/>
          <p:cNvSpPr>
            <a:spLocks noGrp="1"/>
          </p:cNvSpPr>
          <p:nvPr>
            <p:ph idx="38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너무</a:t>
            </a:r>
          </a:p>
        </p:txBody>
      </p:sp>
      <p:sp>
        <p:nvSpPr>
          <p:cNvPr id="23" name="내용 개체 틀 2"/>
          <p:cNvSpPr>
            <a:spLocks noGrp="1"/>
          </p:cNvSpPr>
          <p:nvPr>
            <p:ph idx="39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음질</a:t>
            </a:r>
          </a:p>
        </p:txBody>
      </p:sp>
      <p:sp>
        <p:nvSpPr>
          <p:cNvPr id="24" name="내용 개체 틀 2"/>
          <p:cNvSpPr>
            <a:spLocks noGrp="1"/>
          </p:cNvSpPr>
          <p:nvPr>
            <p:ph idx="40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음질이</a:t>
            </a:r>
          </a:p>
        </p:txBody>
      </p:sp>
      <p:sp>
        <p:nvSpPr>
          <p:cNvPr id="25" name="내용 개체 틀 2"/>
          <p:cNvSpPr>
            <a:spLocks noGrp="1"/>
          </p:cNvSpPr>
          <p:nvPr>
            <p:ph idx="4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가격이</a:t>
            </a:r>
          </a:p>
        </p:txBody>
      </p:sp>
      <p:sp>
        <p:nvSpPr>
          <p:cNvPr id="26" name="내용 개체 틀 2"/>
          <p:cNvSpPr>
            <a:spLocks noGrp="1"/>
          </p:cNvSpPr>
          <p:nvPr>
            <p:ph idx="42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가성비</a:t>
            </a:r>
          </a:p>
        </p:txBody>
      </p:sp>
      <p:sp>
        <p:nvSpPr>
          <p:cNvPr id="27" name="내용 개체 틀 2"/>
          <p:cNvSpPr>
            <a:spLocks noGrp="1"/>
          </p:cNvSpPr>
          <p:nvPr>
            <p:ph idx="43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연결</a:t>
            </a:r>
          </a:p>
        </p:txBody>
      </p:sp>
      <p:sp>
        <p:nvSpPr>
          <p:cNvPr id="28" name="내용 개체 틀 2"/>
          <p:cNvSpPr>
            <a:spLocks noGrp="1"/>
          </p:cNvSpPr>
          <p:nvPr>
            <p:ph idx="44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브랜드</a:t>
            </a:r>
          </a:p>
        </p:txBody>
      </p:sp>
      <p:sp>
        <p:nvSpPr>
          <p:cNvPr id="29" name="내용 개체 틀 2"/>
          <p:cNvSpPr>
            <a:spLocks noGrp="1"/>
          </p:cNvSpPr>
          <p:nvPr>
            <p:ph idx="45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귀에</a:t>
            </a:r>
          </a:p>
        </p:txBody>
      </p:sp>
      <p:sp>
        <p:nvSpPr>
          <p:cNvPr id="30" name="내용 개체 틀 2"/>
          <p:cNvSpPr>
            <a:spLocks noGrp="1"/>
          </p:cNvSpPr>
          <p:nvPr>
            <p:ph idx="4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소리가</a:t>
            </a:r>
          </a:p>
        </p:txBody>
      </p:sp>
      <p:sp>
        <p:nvSpPr>
          <p:cNvPr id="33" name="내용 개체 틀 2"/>
          <p:cNvSpPr>
            <a:spLocks noGrp="1"/>
          </p:cNvSpPr>
          <p:nvPr>
            <p:ph idx="5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  <p:pic>
        <p:nvPicPr>
          <p:cNvPr id="34" name="New picture"/>
          <p:cNvPicPr/>
          <p:nvPr/>
        </p:nvPicPr>
        <p:blipFill>
          <a:blip r:embed="rId7"/>
          <a:stretch>
            <a:fillRect/>
          </a:stretch>
        </p:blipFill>
        <p:spPr>
          <a:xfrm>
            <a:off x="506994" y="2107639"/>
            <a:ext cx="6045200" cy="3937000"/>
          </a:xfrm>
          <a:prstGeom prst="rect">
            <a:avLst/>
          </a:prstGeom>
        </p:spPr>
      </p:pic>
      <p:sp>
        <p:nvSpPr>
          <p:cNvPr id="38" name="내용 개체 틀 2">
            <a:extLst>
              <a:ext uri="{FF2B5EF4-FFF2-40B4-BE49-F238E27FC236}">
                <a16:creationId xmlns:a16="http://schemas.microsoft.com/office/drawing/2014/main" id="{7243AECA-3B37-4658-BD51-1DF65FD9CD50}"/>
              </a:ext>
            </a:extLst>
          </p:cNvPr>
          <p:cNvSpPr>
            <a:spLocks noGrp="1"/>
          </p:cNvSpPr>
          <p:nvPr>
            <p:ph idx="53" hasCustomPrompt="1"/>
          </p:nvPr>
        </p:nvSpPr>
        <p:spPr>
          <a:xfrm>
            <a:off x="323848" y="6314917"/>
            <a:ext cx="8496299" cy="246221"/>
          </a:xfr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>
              <a:tabLst>
                <a:tab pos="161925" algn="l"/>
              </a:tabLst>
            </a:pPr>
            <a:r>
              <a:rPr lang="ko-KR" altLang="en-US" dirty="0"/>
              <a:t>주: 좋아하는 브랜드, 이미지 등 단답형 응답을 분석하는데 유용한 방식입니다. 좋아하는 이유 등 서술형 응답의 경우에는 주관식 응답 원문을 살펴보는 것이 좋습니다. 
</a:t>
            </a:r>
            <a:r>
              <a:rPr lang="en-US" altLang="ko-KR" dirty="0"/>
              <a:t>	</a:t>
            </a:r>
            <a:r>
              <a:rPr lang="ko-KR" altLang="en-US" dirty="0"/>
              <a:t>이미지에는 네이버에서 제공한 </a:t>
            </a:r>
            <a:r>
              <a:rPr lang="ko-KR" altLang="en-US" dirty="0" err="1"/>
              <a:t>나눔글꼴이</a:t>
            </a:r>
            <a:r>
              <a:rPr lang="ko-KR" altLang="en-US" dirty="0"/>
              <a:t> 적용되어 있습니다.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5708422" y="0"/>
            <a:ext cx="3430800" cy="6858000"/>
          </a:xfrm>
          <a:prstGeom prst="rect">
            <a:avLst/>
          </a:prstGeom>
        </p:spPr>
      </p:pic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개요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DFB324CB-DEDB-48EF-9871-80C9C09E9411}" type="slidenum">
              <a:rPr lang="en-US" altLang="ko-KR" smtClean="0"/>
              <a:t>2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lnSpc>
                <a:spcPct val="100000"/>
              </a:lnSpc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설문 개요</a:t>
            </a:r>
          </a:p>
        </p:txBody>
      </p:sp>
      <p:sp>
        <p:nvSpPr>
          <p:cNvPr id="7" name="텍스트 개체 틀 4"/>
          <p:cNvSpPr>
            <a:spLocks noGrp="1"/>
          </p:cNvSpPr>
          <p:nvPr>
            <p:ph type="body" sz="quarter" idx="53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표본 오차</a:t>
            </a:r>
          </a:p>
        </p:txBody>
      </p:sp>
      <p:sp>
        <p:nvSpPr>
          <p:cNvPr id="8" name="텍스트 개체 틀 4"/>
          <p:cNvSpPr>
            <a:spLocks noGrp="1"/>
          </p:cNvSpPr>
          <p:nvPr>
            <p:ph type="body" sz="quarter" idx="52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응답 수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51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문항 수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50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설문 기간</a:t>
            </a:r>
          </a:p>
        </p:txBody>
      </p:sp>
      <p:sp>
        <p:nvSpPr>
          <p:cNvPr id="11" name="텍스트 개체 틀 4"/>
          <p:cNvSpPr>
            <a:spLocks noGrp="1"/>
          </p:cNvSpPr>
          <p:nvPr>
            <p:ph type="body" sz="quarter" idx="49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조사 방법</a:t>
            </a:r>
          </a:p>
        </p:txBody>
      </p:sp>
      <p:sp>
        <p:nvSpPr>
          <p:cNvPr id="12" name="텍스트 개체 틀 4"/>
          <p:cNvSpPr>
            <a:spLocks noGrp="1"/>
          </p:cNvSpPr>
          <p:nvPr>
            <p:ph type="body" sz="quarter" idx="58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ko-KR" altLang="en-US"/>
              <a:t>모바일 정량조사</a:t>
            </a:r>
          </a:p>
        </p:txBody>
      </p:sp>
      <p:sp>
        <p:nvSpPr>
          <p:cNvPr id="13" name="텍스트 개체 틀 4"/>
          <p:cNvSpPr>
            <a:spLocks noGrp="1"/>
          </p:cNvSpPr>
          <p:nvPr>
            <p:ph type="body" sz="quarter" idx="59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오픈서베이 패널 중 조사 대상에 해당하는 응답자를 선정하여 모바일 애플리케이션 오베이로 응답 수집 오픈서베이는 표집 상의 비율 할당 여부에 따라 단순임의추출 또는 층화임의추출 방식을 활용합니다.</a:t>
            </a:r>
          </a:p>
        </p:txBody>
      </p:sp>
      <p:sp>
        <p:nvSpPr>
          <p:cNvPr id="14" name="텍스트 개체 틀 4"/>
          <p:cNvSpPr>
            <a:spLocks noGrp="1"/>
          </p:cNvSpPr>
          <p:nvPr>
            <p:ph type="body" sz="quarter" idx="60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설문 시작 2020.08.10</a:t>
            </a:r>
          </a:p>
        </p:txBody>
      </p:sp>
      <p:sp>
        <p:nvSpPr>
          <p:cNvPr id="15" name="텍스트 개체 틀 4"/>
          <p:cNvSpPr>
            <a:spLocks noGrp="1"/>
          </p:cNvSpPr>
          <p:nvPr>
            <p:ph type="body" sz="quarter" idx="61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설문 종료 2020.08.10</a:t>
            </a:r>
          </a:p>
        </p:txBody>
      </p:sp>
      <p:sp>
        <p:nvSpPr>
          <p:cNvPr id="16" name="텍스트 개체 틀 4"/>
          <p:cNvSpPr>
            <a:spLocks noGrp="1"/>
          </p:cNvSpPr>
          <p:nvPr>
            <p:ph type="body" sz="quarter" idx="62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17문항</a:t>
            </a:r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63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/>
              <a:t>1000건</a:t>
            </a:r>
          </a:p>
        </p:txBody>
      </p:sp>
      <p:sp>
        <p:nvSpPr>
          <p:cNvPr id="18" name="텍스트 개체 틀 4"/>
          <p:cNvSpPr>
            <a:spLocks noGrp="1"/>
          </p:cNvSpPr>
          <p:nvPr>
            <p:ph type="body" sz="quarter" idx="64" hasCustomPrompt="1"/>
          </p:nvPr>
        </p:nvSpPr>
        <p:spPr/>
        <p:txBody>
          <a:bodyPr wrap="square">
            <a:spAutoFit/>
          </a:bodyPr>
          <a:lstStyle>
            <a:lvl1pPr>
              <a:defRPr sz="1200" b="0">
                <a:solidFill>
                  <a:schemeClr val="tx1"/>
                </a:solidFill>
                <a:sym typeface="Symbol" panose="05050102010706020507" pitchFamily="18" charset="2"/>
              </a:defRPr>
            </a:lvl1pPr>
          </a:lstStyle>
          <a:p>
            <a:pPr lvl="0"/>
            <a:r>
              <a:rPr lang="ko-KR" altLang="en-US"/>
              <a:t>±3.1%p (95% 신뢰수준)</a:t>
            </a:r>
          </a:p>
          <a:p>
            <a:pPr lvl="0"/>
            <a:r>
              <a:rPr lang="ko-KR" altLang="en-US"/>
              <a:t>±2.0%p (80% 신뢰수준)</a:t>
            </a:r>
          </a:p>
        </p:txBody>
      </p:sp>
      <p:sp>
        <p:nvSpPr>
          <p:cNvPr id="19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94372"/>
              </p:ext>
            </p:extLst>
          </p:nvPr>
        </p:nvGraphicFramePr>
        <p:xfrm>
          <a:off x="323850" y="3071167"/>
          <a:ext cx="8504259" cy="213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평균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16.60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16.01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18.43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18.41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17.62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14.62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17.86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20.29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20.14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13.71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표준편차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9.31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12.64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15.39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10.28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11.23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9.87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8.18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11.34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최빈값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중앙값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최대값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최소값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Percentile30*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Percentile70*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Q16. 무선 이어폰 1개를 구매할 때 쓸 수 있는 최대 금액은 얼마 정도인가요? 만 원 단위 숫자로 입력해 주세요.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29F66E21-0604-440A-A008-AF50B32427D3}" type="slidenum">
              <a:rPr lang="en-US" altLang="ko-KR" smtClean="0"/>
              <a:t>20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주관식 숫자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만원, 최소 1부터 최대 1000까지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 fontScale="80000" lnSpcReduction="20000"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1E1E1E"/>
                </a:solidFill>
              </a:rPr>
              <a:t>전체 평균은 </a:t>
            </a:r>
            <a:r>
              <a:rPr dirty="0">
                <a:solidFill>
                  <a:srgbClr val="0072DA"/>
                </a:solidFill>
              </a:rPr>
              <a:t>16.30 </a:t>
            </a:r>
            <a:r>
              <a:rPr dirty="0">
                <a:solidFill>
                  <a:srgbClr val="1E1E1E"/>
                </a:solidFill>
              </a:rPr>
              <a:t>이며, </a:t>
            </a:r>
            <a:r>
              <a:rPr dirty="0" err="1">
                <a:solidFill>
                  <a:srgbClr val="1E1E1E"/>
                </a:solidFill>
              </a:rPr>
              <a:t>응답값을</a:t>
            </a:r>
            <a:r>
              <a:rPr dirty="0">
                <a:solidFill>
                  <a:srgbClr val="1E1E1E"/>
                </a:solidFill>
              </a:rPr>
              <a:t> 낮은 값에서 높은 값 순으로 정렬했을 때 가운데 순위에 해당하는 값인 중앙값은 </a:t>
            </a:r>
            <a:r>
              <a:rPr dirty="0">
                <a:solidFill>
                  <a:srgbClr val="0072DA"/>
                </a:solidFill>
              </a:rPr>
              <a:t>15 </a:t>
            </a:r>
            <a:r>
              <a:rPr dirty="0">
                <a:solidFill>
                  <a:srgbClr val="1E1E1E"/>
                </a:solidFill>
              </a:rPr>
              <a:t>입니다. 평균값과 중앙값의 차이가 크면 잠재적 이상치(</a:t>
            </a:r>
            <a:r>
              <a:rPr dirty="0" err="1">
                <a:solidFill>
                  <a:srgbClr val="1E1E1E"/>
                </a:solidFill>
              </a:rPr>
              <a:t>Outlier</a:t>
            </a:r>
            <a:r>
              <a:rPr dirty="0">
                <a:solidFill>
                  <a:srgbClr val="1E1E1E"/>
                </a:solidFill>
              </a:rPr>
              <a:t>)</a:t>
            </a:r>
            <a:r>
              <a:rPr lang="en-US" dirty="0">
                <a:solidFill>
                  <a:srgbClr val="1E1E1E"/>
                </a:solidFill>
              </a:rPr>
              <a:t>*</a:t>
            </a:r>
            <a:r>
              <a:rPr dirty="0">
                <a:solidFill>
                  <a:srgbClr val="1E1E1E"/>
                </a:solidFill>
              </a:rPr>
              <a:t>가 존재할 가능성이 있으니 </a:t>
            </a:r>
            <a:r>
              <a:rPr dirty="0">
                <a:solidFill>
                  <a:srgbClr val="0072DA"/>
                </a:solidFill>
              </a:rPr>
              <a:t>최소값(1.0) </a:t>
            </a:r>
            <a:r>
              <a:rPr dirty="0">
                <a:solidFill>
                  <a:srgbClr val="1E1E1E"/>
                </a:solidFill>
              </a:rPr>
              <a:t>, </a:t>
            </a:r>
            <a:r>
              <a:rPr dirty="0">
                <a:solidFill>
                  <a:srgbClr val="0072DA"/>
                </a:solidFill>
              </a:rPr>
              <a:t>최대값(202.0) </a:t>
            </a:r>
            <a:r>
              <a:rPr dirty="0">
                <a:solidFill>
                  <a:srgbClr val="1E1E1E"/>
                </a:solidFill>
              </a:rPr>
              <a:t>인근의 </a:t>
            </a:r>
            <a:r>
              <a:rPr dirty="0" err="1">
                <a:solidFill>
                  <a:srgbClr val="1E1E1E"/>
                </a:solidFill>
              </a:rPr>
              <a:t>응답값을</a:t>
            </a:r>
            <a:r>
              <a:rPr dirty="0">
                <a:solidFill>
                  <a:srgbClr val="1E1E1E"/>
                </a:solidFill>
              </a:rPr>
              <a:t> 잘 살펴볼 필요가 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연령(10세 단위) </a:t>
            </a:r>
            <a:r>
              <a:rPr dirty="0">
                <a:solidFill>
                  <a:srgbClr val="1E1E1E"/>
                </a:solidFill>
              </a:rPr>
              <a:t>분석 단위 기준으로 살펴보면 </a:t>
            </a:r>
            <a:r>
              <a:rPr dirty="0">
                <a:solidFill>
                  <a:srgbClr val="0072DA"/>
                </a:solidFill>
              </a:rPr>
              <a:t>10대(18.43), 20대(18.41) </a:t>
            </a:r>
            <a:r>
              <a:rPr dirty="0">
                <a:solidFill>
                  <a:srgbClr val="1E1E1E"/>
                </a:solidFill>
              </a:rPr>
              <a:t>응답자의 평균은 타 집단 대비 높고, </a:t>
            </a:r>
            <a:r>
              <a:rPr dirty="0">
                <a:solidFill>
                  <a:srgbClr val="0072DA"/>
                </a:solidFill>
              </a:rPr>
              <a:t>40대(14.62), 50대(12.44) </a:t>
            </a:r>
            <a:r>
              <a:rPr dirty="0">
                <a:solidFill>
                  <a:srgbClr val="1E1E1E"/>
                </a:solidFill>
              </a:rPr>
              <a:t>응답자의 평균은 타 집단 대비 낮게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lang="ko-KR" altLang="en-US" dirty="0">
                <a:solidFill>
                  <a:srgbClr val="0072DA"/>
                </a:solidFill>
              </a:rPr>
              <a:t>선호하시는 무선 이어폰 브랜드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분석 단위 기준으로 살펴보면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(17.86),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(20.29), </a:t>
            </a:r>
            <a:r>
              <a:rPr lang="ko-KR" altLang="en-US" dirty="0" err="1">
                <a:solidFill>
                  <a:srgbClr val="0072DA"/>
                </a:solidFill>
              </a:rPr>
              <a:t>젠하이저</a:t>
            </a:r>
            <a:r>
              <a:rPr dirty="0">
                <a:solidFill>
                  <a:srgbClr val="0072DA"/>
                </a:solidFill>
              </a:rPr>
              <a:t>(20.14) </a:t>
            </a:r>
            <a:r>
              <a:rPr dirty="0">
                <a:solidFill>
                  <a:srgbClr val="1E1E1E"/>
                </a:solidFill>
              </a:rPr>
              <a:t>응답자의 평균은 타 집단 대비 높고, </a:t>
            </a:r>
            <a:r>
              <a:rPr lang="en-US" dirty="0">
                <a:solidFill>
                  <a:srgbClr val="0072DA"/>
                </a:solidFill>
              </a:rPr>
              <a:t>QCY</a:t>
            </a:r>
            <a:r>
              <a:rPr dirty="0">
                <a:solidFill>
                  <a:srgbClr val="0072DA"/>
                </a:solidFill>
              </a:rPr>
              <a:t>(13.71) </a:t>
            </a:r>
            <a:r>
              <a:rPr dirty="0">
                <a:solidFill>
                  <a:srgbClr val="1E1E1E"/>
                </a:solidFill>
              </a:rPr>
              <a:t>응답자의 평균은 타 집단 대비 낮게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 err="1">
                <a:solidFill>
                  <a:srgbClr val="1E1E1E"/>
                </a:solidFill>
              </a:rPr>
              <a:t>응답값을</a:t>
            </a:r>
            <a:r>
              <a:rPr dirty="0">
                <a:solidFill>
                  <a:srgbClr val="1E1E1E"/>
                </a:solidFill>
              </a:rPr>
              <a:t> 낮은 값에서 높은 값 순으로 정렬했을 때 100분의 30번째에 해당하는 값은 </a:t>
            </a:r>
            <a:r>
              <a:rPr dirty="0">
                <a:solidFill>
                  <a:srgbClr val="0072DA"/>
                </a:solidFill>
              </a:rPr>
              <a:t>10 </a:t>
            </a:r>
            <a:r>
              <a:rPr dirty="0">
                <a:solidFill>
                  <a:srgbClr val="1E1E1E"/>
                </a:solidFill>
              </a:rPr>
              <a:t>, 100분의 70번째에 해당하는 값은 </a:t>
            </a:r>
            <a:r>
              <a:rPr dirty="0">
                <a:solidFill>
                  <a:srgbClr val="0072DA"/>
                </a:solidFill>
              </a:rPr>
              <a:t>20 </a:t>
            </a:r>
            <a:r>
              <a:rPr dirty="0">
                <a:solidFill>
                  <a:srgbClr val="1E1E1E"/>
                </a:solidFill>
              </a:rPr>
              <a:t>입니다. 이 문항의 응답자를 하위 30%, 중위 40%, 상위 30%로 구분하고자 할 경우 이 </a:t>
            </a:r>
            <a:r>
              <a:rPr dirty="0" err="1">
                <a:solidFill>
                  <a:srgbClr val="1E1E1E"/>
                </a:solidFill>
              </a:rPr>
              <a:t>기준값을</a:t>
            </a:r>
            <a:r>
              <a:rPr dirty="0">
                <a:solidFill>
                  <a:srgbClr val="1E1E1E"/>
                </a:solidFill>
              </a:rPr>
              <a:t> 경계로 구분하면 편리합니다.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 err="1">
                <a:solidFill>
                  <a:srgbClr val="1E1E1E"/>
                </a:solidFill>
              </a:rPr>
              <a:t>응답값</a:t>
            </a:r>
            <a:r>
              <a:rPr dirty="0">
                <a:solidFill>
                  <a:srgbClr val="1E1E1E"/>
                </a:solidFill>
              </a:rPr>
              <a:t> 중 </a:t>
            </a:r>
            <a:r>
              <a:rPr dirty="0">
                <a:solidFill>
                  <a:srgbClr val="0072DA"/>
                </a:solidFill>
              </a:rPr>
              <a:t>40 </a:t>
            </a:r>
            <a:r>
              <a:rPr dirty="0">
                <a:solidFill>
                  <a:srgbClr val="1E1E1E"/>
                </a:solidFill>
              </a:rPr>
              <a:t>보다 큰 값은 잠재적 이상치(</a:t>
            </a:r>
            <a:r>
              <a:rPr dirty="0" err="1">
                <a:solidFill>
                  <a:srgbClr val="1E1E1E"/>
                </a:solidFill>
              </a:rPr>
              <a:t>Outlier</a:t>
            </a:r>
            <a:r>
              <a:rPr dirty="0">
                <a:solidFill>
                  <a:srgbClr val="1E1E1E"/>
                </a:solidFill>
              </a:rPr>
              <a:t>)</a:t>
            </a:r>
            <a:r>
              <a:rPr lang="en-US" dirty="0">
                <a:solidFill>
                  <a:srgbClr val="1E1E1E"/>
                </a:solidFill>
              </a:rPr>
              <a:t>*</a:t>
            </a:r>
            <a:r>
              <a:rPr dirty="0">
                <a:solidFill>
                  <a:srgbClr val="1E1E1E"/>
                </a:solidFill>
              </a:rPr>
              <a:t>일 가능성이 있습니다. 큰 </a:t>
            </a:r>
            <a:r>
              <a:rPr dirty="0" err="1">
                <a:solidFill>
                  <a:srgbClr val="1E1E1E"/>
                </a:solidFill>
              </a:rPr>
              <a:t>응답값이</a:t>
            </a:r>
            <a:r>
              <a:rPr dirty="0">
                <a:solidFill>
                  <a:srgbClr val="1E1E1E"/>
                </a:solidFill>
              </a:rPr>
              <a:t> 나타난 이유를 살펴보고 일반적인 경우가 아니라면 데이터 정제(Data </a:t>
            </a:r>
            <a:r>
              <a:rPr dirty="0" err="1">
                <a:solidFill>
                  <a:srgbClr val="1E1E1E"/>
                </a:solidFill>
              </a:rPr>
              <a:t>cleaning</a:t>
            </a:r>
            <a:r>
              <a:rPr dirty="0">
                <a:solidFill>
                  <a:srgbClr val="1E1E1E"/>
                </a:solidFill>
              </a:rPr>
              <a:t>)</a:t>
            </a:r>
            <a:r>
              <a:rPr dirty="0" err="1">
                <a:solidFill>
                  <a:srgbClr val="1E1E1E"/>
                </a:solidFill>
              </a:rPr>
              <a:t>를</a:t>
            </a:r>
            <a:r>
              <a:rPr dirty="0">
                <a:solidFill>
                  <a:srgbClr val="1E1E1E"/>
                </a:solidFill>
              </a:rPr>
              <a:t> 고려할 수 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/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/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3" hasCustomPrompt="1"/>
          </p:nvPr>
        </p:nvSpPr>
        <p:spPr>
          <a:xfrm>
            <a:off x="323848" y="6314917"/>
            <a:ext cx="8496299" cy="246221"/>
          </a:xfr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marL="180975" lvl="0" indent="-180975"/>
            <a:r>
              <a:rPr lang="ko-KR" altLang="en-US" dirty="0"/>
              <a:t> 주: *일반적인 응답자의 상황이나 인식의 범위를 벗어났을 가능성이 높은 응답을 의미합니다. 예를 들어 1주일 평균 식료품 구매 금액을 질문했는데 응답자 가운데 푸드 스타일리스트가 있다면 일반적인 응답자와는 다른 수준의 금액을 응답했을 수 있습니다. 일반 소비자 행태를 이해하고자 하는 조사라면 해당 응답을 제외하고 분석하는 것이 좋습니다.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Q17. 현재 사용 중이신 무선 이어폰을 사진으로 찍어서 업로드 해 주세요. 케이스를 씌운 상태라면 벗기지 말고 함께 찍어주시면 됩니다.   #예시 이미지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B6ACD0AD-FC5F-4256-9ADC-75500E08344C}" type="slidenum">
              <a:rPr lang="en-US" altLang="ko-KR" smtClean="0"/>
              <a:t>21</a:t>
            </a:fld>
            <a:endParaRPr lang="en-US" altLang="ko-KR"/>
          </a:p>
        </p:txBody>
      </p:sp>
      <p:sp>
        <p:nvSpPr>
          <p:cNvPr id="6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이미지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1000 응답 수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</a:t>
            </a:r>
            <a:r>
              <a:rPr lang="en-US" altLang="ko-KR"/>
              <a:t>: </a:t>
            </a:r>
          </a:p>
        </p:txBody>
      </p:sp>
      <p:sp>
        <p:nvSpPr>
          <p:cNvPr id="9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757592"/>
            <a:ext cx="9144000" cy="4104000"/>
          </a:xfrm>
          <a:prstGeom prst="rect">
            <a:avLst/>
          </a:prstGeom>
        </p:spPr>
      </p:pic>
      <p:sp>
        <p:nvSpPr>
          <p:cNvPr id="2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3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 latinLnBrk="0">
              <a:defRPr lang="en-US" altLang="ko-KR" sz="800" smtClean="0">
                <a:latin typeface="+mn-lt"/>
              </a:defRPr>
            </a:lvl1pPr>
          </a:lstStyle>
          <a:p>
            <a:fld id="{C784F870-86F7-4AE9-A123-EA5B492B85E9}" type="slidenum">
              <a:rPr lang="en-US" altLang="ko-KR" smtClean="0"/>
              <a:t>22</a:t>
            </a:fld>
            <a:endParaRPr lang="en-US" altLang="ko-KR"/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ko-KR" altLang="en-US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오픈서베이는 </a:t>
            </a:r>
            <a:r>
              <a:rPr kumimoji="0" lang="ko-KR" altLang="en-US" sz="2400" b="1" i="0" u="none" strike="noStrike" kern="1200" cap="none" spc="-150" normalizeH="0" baseline="0" noProof="0">
                <a:ln>
                  <a:noFill/>
                </a:ln>
                <a:solidFill>
                  <a:srgbClr val="2396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모바일 시대 소비자 데이터</a:t>
            </a:r>
            <a:r>
              <a:rPr kumimoji="0" lang="ko-KR" altLang="en-US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를</a:t>
            </a:r>
            <a:br>
              <a:rPr kumimoji="0" lang="en-US" altLang="ko-KR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0" lang="ko-KR" altLang="en-US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가장 혁신적인 방법으로 수집하고 분석합니다</a:t>
            </a:r>
            <a:r>
              <a:rPr kumimoji="0" lang="en-US" altLang="ko-KR" sz="2400" b="1" i="0" u="none" strike="noStrike" kern="1200" cap="none" spc="-150" normalizeH="0" baseline="0" noProof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.</a:t>
            </a:r>
            <a:r>
              <a:rPr lang="ko-KR" altLang="en-US"/>
              <a:t> </a:t>
            </a:r>
          </a:p>
        </p:txBody>
      </p:sp>
      <p:sp>
        <p:nvSpPr>
          <p:cNvPr id="6" name="텍스트 개체 틀 14"/>
          <p:cNvSpPr>
            <a:spLocks noGrp="1"/>
          </p:cNvSpPr>
          <p:nvPr>
            <p:ph type="body" sz="quarter" idx="62" hasCustomPrompt="1"/>
          </p:nvPr>
        </p:nvSpPr>
        <p:spPr/>
        <p:txBody>
          <a:bodyPr>
            <a:noAutofit/>
          </a:bodyPr>
          <a:lstStyle>
            <a:lvl1pPr latinLnBrk="0">
              <a:spcBef>
                <a:spcPct val="0"/>
              </a:spcBef>
              <a:defRPr sz="1100"/>
            </a:lvl1pPr>
          </a:lstStyle>
          <a:p>
            <a:pPr lvl="0">
              <a:defRPr/>
            </a:pPr>
            <a:r>
              <a:rPr lang="ko-KR" altLang="en-US">
                <a:solidFill>
                  <a:srgbClr val="1E1E1E"/>
                </a:solidFill>
              </a:rPr>
              <a:t>언제 어디서나 소비자의 일상에 함께하는 모바일로
소비자의 생각과 행동을 입체적으로 이해할 수 있는 프로필, 설문, 행태데이터를 수집하고 자동분석합니다.
대한민국을 대표하는 기업들이 오픈서베이와 함께 데이터 기반 의사결정을 내리고 있습니다.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3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 latinLnBrk="0">
              <a:defRPr lang="en-US" altLang="ko-KR" sz="800" smtClean="0">
                <a:solidFill>
                  <a:schemeClr val="bg1"/>
                </a:solidFill>
                <a:latin typeface="+mn-lt"/>
              </a:defRPr>
            </a:lvl1pPr>
          </a:lstStyle>
          <a:p>
            <a:fld id="{71A61802-2540-4FAB-853D-0E9365B18087}" type="slidenum">
              <a:rPr lang="en-US" altLang="ko-KR" smtClean="0"/>
              <a:t>23</a:t>
            </a:fld>
            <a:endParaRPr lang="en-US" altLang="ko-KR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응답자 특성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개요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43A53286-8816-4A8F-9AF5-EC3D0399968C}" type="slidenum">
              <a:rPr lang="en-US" altLang="ko-KR" smtClean="0"/>
              <a:t>3</a:t>
            </a:fld>
            <a:endParaRPr lang="en-US" altLang="ko-KR"/>
          </a:p>
        </p:txBody>
      </p:sp>
      <p:sp>
        <p:nvSpPr>
          <p:cNvPr id="7" name="텍스트 개체 틀 4"/>
          <p:cNvSpPr>
            <a:spLocks noGrp="1"/>
          </p:cNvSpPr>
          <p:nvPr>
            <p:ph type="body" sz="quarter" idx="30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0"/>
            </a:lvl1pPr>
          </a:lstStyle>
          <a:p>
            <a:pPr lvl="0"/>
            <a:r>
              <a:rPr lang="ko-KR" altLang="en-US"/>
              <a:t>응답 수: 1000 건</a:t>
            </a:r>
          </a:p>
        </p:txBody>
      </p:sp>
      <p:sp>
        <p:nvSpPr>
          <p:cNvPr id="11" name="텍스트 개체 틀 4"/>
          <p:cNvSpPr>
            <a:spLocks noGrp="1"/>
          </p:cNvSpPr>
          <p:nvPr>
            <p:ph type="body" sz="quarter" idx="18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성별</a:t>
            </a:r>
          </a:p>
        </p:txBody>
      </p:sp>
      <p:sp>
        <p:nvSpPr>
          <p:cNvPr id="12" name="텍스트 개체 틀 4"/>
          <p:cNvSpPr>
            <a:spLocks noGrp="1"/>
          </p:cNvSpPr>
          <p:nvPr>
            <p:ph type="body" sz="quarter" idx="19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</a:p>
        </p:txBody>
      </p:sp>
      <p:sp>
        <p:nvSpPr>
          <p:cNvPr id="13" name="텍스트 개체 틀 4"/>
          <p:cNvSpPr>
            <a:spLocks noGrp="1"/>
          </p:cNvSpPr>
          <p:nvPr>
            <p:ph type="body" sz="quarter" idx="20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연령</a:t>
            </a:r>
          </a:p>
        </p:txBody>
      </p:sp>
      <p:sp>
        <p:nvSpPr>
          <p:cNvPr id="14" name="텍스트 개체 틀 4"/>
          <p:cNvSpPr>
            <a:spLocks noGrp="1"/>
          </p:cNvSpPr>
          <p:nvPr>
            <p:ph type="body" sz="quarter" idx="21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</a:p>
        </p:txBody>
      </p:sp>
      <p:sp>
        <p:nvSpPr>
          <p:cNvPr id="15" name="텍스트 개체 틀 4"/>
          <p:cNvSpPr>
            <a:spLocks noGrp="1"/>
          </p:cNvSpPr>
          <p:nvPr>
            <p:ph type="body" sz="quarter" idx="22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직업</a:t>
            </a:r>
          </a:p>
        </p:txBody>
      </p:sp>
      <p:sp>
        <p:nvSpPr>
          <p:cNvPr id="16" name="텍스트 개체 틀 4"/>
          <p:cNvSpPr>
            <a:spLocks noGrp="1"/>
          </p:cNvSpPr>
          <p:nvPr>
            <p:ph type="body" sz="quarter" idx="23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24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 lvl="0"/>
            <a:r>
              <a:rPr lang="ko-KR" altLang="en-US"/>
              <a:t>거주지역</a:t>
            </a:r>
          </a:p>
        </p:txBody>
      </p:sp>
      <p:sp>
        <p:nvSpPr>
          <p:cNvPr id="18" name="텍스트 개체 틀 4"/>
          <p:cNvSpPr>
            <a:spLocks noGrp="1"/>
          </p:cNvSpPr>
          <p:nvPr>
            <p:ph type="body" sz="quarter" idx="25" hasCustomPrompt="1"/>
          </p:nvPr>
        </p:nvSpPr>
        <p:spPr/>
        <p:txBody>
          <a:bodyPr wrap="square" anchor="b" anchorCtr="0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1000" b="0"/>
            </a:lvl1pPr>
          </a:lstStyle>
          <a:p>
            <a:pPr lvl="0"/>
            <a:r>
              <a:rPr lang="ko-KR" altLang="en-US"/>
              <a:t>단위</a:t>
            </a:r>
            <a:r>
              <a:rPr lang="en-US" altLang="ko-KR"/>
              <a:t>: %</a:t>
            </a:r>
          </a:p>
        </p:txBody>
      </p:sp>
      <p:sp>
        <p:nvSpPr>
          <p:cNvPr id="19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  <p:graphicFrame>
        <p:nvGraphicFramePr>
          <p:cNvPr id="20" name="ChartObject"/>
          <p:cNvGraphicFramePr/>
          <p:nvPr/>
        </p:nvGraphicFramePr>
        <p:xfrm>
          <a:off x="437959" y="2616991"/>
          <a:ext cx="2526521" cy="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Object"/>
          <p:cNvGraphicFramePr/>
          <p:nvPr/>
        </p:nvGraphicFramePr>
        <p:xfrm>
          <a:off x="448978" y="4472971"/>
          <a:ext cx="2514560" cy="1683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Object"/>
          <p:cNvGraphicFramePr/>
          <p:nvPr/>
        </p:nvGraphicFramePr>
        <p:xfrm>
          <a:off x="3319463" y="2197248"/>
          <a:ext cx="2505075" cy="395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Object"/>
          <p:cNvGraphicFramePr/>
          <p:nvPr/>
        </p:nvGraphicFramePr>
        <p:xfrm>
          <a:off x="6188227" y="2197248"/>
          <a:ext cx="2505075" cy="395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개요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DDBC5534-C2AE-4C3A-AEC1-46A1BA14B0B9}" type="slidenum">
              <a:rPr lang="en-US" altLang="ko-KR" smtClean="0"/>
              <a:t>4</a:t>
            </a:fld>
            <a:endParaRPr lang="en-US" altLang="ko-KR"/>
          </a:p>
        </p:txBody>
      </p:sp>
      <p:sp>
        <p:nvSpPr>
          <p:cNvPr id="6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목차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/>
        </p:nvGraphicFramePr>
        <p:xfrm>
          <a:off x="323850" y="1557338"/>
          <a:ext cx="8500663" cy="3175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3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변수명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문항 유형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문항 정보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객관식 단일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패널님께서 현재 사용 중이신 무선 이어폰의 브랜드는 무엇인가요? 여러개를 사용하는 경우 가장 자주 사용..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Q2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주관식 문자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가장 자주 사용하시는 [1번 문항 응답] 브랜드의 제품명을 구체적으로 작성해 주세요.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Q3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객관식 중복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[1번 문항 응답] 무선 이어폰은 주로 어떤 상황에서 사용하시나요? 무선 이어폰을 사용하는 상황을 모두..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Q4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객관식 순위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[1번 문항 응답]의 무선 이어폰을 사용하시면서 만족스러운 점은 무엇인가요? 가장 만족스러운 점부터 순..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Q5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객관식 순위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반대로 [1번 문항 응답]의 무선 이어폰을 사용하시면서 불만족스러운 점은 무엇인가요? 가장 불만족스러운..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Q6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객관식 단일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패널님께서 사용하시는 [1번 문항 응답] 이어폰을 구매한 사람은 누구인가요? 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Q7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평가형 5점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내가 사용하는 [1번 문항 응답] 무선 이어폰은 타 무선 이어폰 대비 음질이 뛰어나다. 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Q8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평가형 5점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내가 사용하는 [1번 문항 응답] 무선 이어폰은 타 무선 이어폰 대비 디자인이 뛰어나다.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Q9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평가형 5점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내가 사용하는 [1번 문항 응답] 무선 이어폰은 타 무선 이어폰 대비 가성비가 좋다.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Q10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평가형 NPS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현재 사용하시는 [1번 문항 응답] 무선 이어폰을 친구나 동료에게 추천하시겠습니까? 추천하시는 정도를 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Q11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주관식 숫자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무선 이어폰을 구매하면 보통 얼마나 사용하실 수 있다고 생각하시나요? 현재 사용하시는 [1번 문항 응답..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Q12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객관식 순위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브랜드는 무엇인가요? 가장 선호하는 브랜드부터 최대 3순위까지 선택해 주세요. 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Q13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주관식 문자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[12번 문항 응답] 브랜드를 가장 선호하시는 이유는 무엇인가요?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Q14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객관식 순위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패널님께서 향후 무선 이어폰을 구매하신다고 했을 때, 중요하게 고려할 점을 순서대로 최대 3순위까지 선..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Q15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주관식 문자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향후 무선 이어폰을 구매한다고 했을 때 중요하게 고려할 1순위는 [14번 문항 응답](이)라고 응답해 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Q16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주관식 숫자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무선 이어폰 1개를 구매할 때 쓸 수 있는 최대 금액은 얼마 정도인가요? 만 원 단위 숫자로 입력해 주..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422"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Q17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이미지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현재 사용 중이신 무선 이어폰을 사진으로 찍어서 업로드 해 주세요. 케이스를 씌운 상태라면 벗기지 말고..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237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08037"/>
              </p:ext>
            </p:extLst>
          </p:nvPr>
        </p:nvGraphicFramePr>
        <p:xfrm>
          <a:off x="323850" y="3071167"/>
          <a:ext cx="8504259" cy="339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갤럭시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버즈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기타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잘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모르겠음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브리츠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소니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뱅앤올룹슨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JBL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샤오미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에어닷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자브라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LG 톤 </a:t>
                      </a:r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프리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파워비츠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엠지텍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Q1. 패널님께서 현재 사용 중이신 무선 이어폰의 브랜드는 무엇인가요? 여러개를 사용하는 경우 가장 자주 사용하는 것을 기준으로 응답해 주세요.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881E5FF6-6316-44D5-ADAB-A237D79C3F4B}" type="slidenum">
              <a:rPr lang="en-US" altLang="ko-KR" smtClean="0"/>
              <a:t>5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객관식 단일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1E1E1E"/>
                </a:solidFill>
              </a:rPr>
              <a:t>가장 많은 응답자가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(42.7%) </a:t>
            </a:r>
            <a:r>
              <a:rPr dirty="0">
                <a:solidFill>
                  <a:srgbClr val="1E1E1E"/>
                </a:solidFill>
              </a:rPr>
              <a:t>보기를 선택했으며, 다음으로 </a:t>
            </a:r>
            <a:r>
              <a:rPr lang="ko-KR" altLang="en-US" dirty="0">
                <a:solidFill>
                  <a:srgbClr val="0072DA"/>
                </a:solidFill>
              </a:rPr>
              <a:t>삼성 갤럭시 </a:t>
            </a:r>
            <a:r>
              <a:rPr lang="ko-KR" altLang="en-US" dirty="0" err="1">
                <a:solidFill>
                  <a:srgbClr val="0072DA"/>
                </a:solidFill>
              </a:rPr>
              <a:t>버즈</a:t>
            </a:r>
            <a:r>
              <a:rPr dirty="0">
                <a:solidFill>
                  <a:srgbClr val="0072DA"/>
                </a:solidFill>
              </a:rPr>
              <a:t>(19.5%), </a:t>
            </a:r>
            <a:r>
              <a:rPr lang="ko-KR" altLang="en-US" dirty="0">
                <a:solidFill>
                  <a:srgbClr val="0072DA"/>
                </a:solidFill>
              </a:rPr>
              <a:t>기타</a:t>
            </a:r>
            <a:r>
              <a:rPr dirty="0">
                <a:solidFill>
                  <a:srgbClr val="0072DA"/>
                </a:solidFill>
              </a:rPr>
              <a:t>(15.8%) </a:t>
            </a:r>
            <a:r>
              <a:rPr dirty="0">
                <a:solidFill>
                  <a:srgbClr val="1E1E1E"/>
                </a:solidFill>
              </a:rPr>
              <a:t>순으로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연령(10세 단위)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dirty="0">
                <a:solidFill>
                  <a:srgbClr val="0072DA"/>
                </a:solidFill>
              </a:rPr>
              <a:t>10대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애플 </a:t>
            </a:r>
            <a:r>
              <a:rPr dirty="0">
                <a:solidFill>
                  <a:srgbClr val="0072DA"/>
                </a:solidFill>
              </a:rPr>
              <a:t>(57.0%)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20대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(57.0%)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40대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기타</a:t>
            </a:r>
            <a:r>
              <a:rPr dirty="0">
                <a:solidFill>
                  <a:srgbClr val="0072DA"/>
                </a:solidFill>
              </a:rPr>
              <a:t>(23.0%)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dirty="0">
                <a:solidFill>
                  <a:srgbClr val="0072DA"/>
                </a:solidFill>
              </a:rPr>
              <a:t>50대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기타</a:t>
            </a:r>
            <a:r>
              <a:rPr dirty="0">
                <a:solidFill>
                  <a:srgbClr val="0072DA"/>
                </a:solidFill>
              </a:rPr>
              <a:t>(23.5%)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lang="ko-KR" altLang="en-US" dirty="0">
                <a:solidFill>
                  <a:srgbClr val="0072DA"/>
                </a:solidFill>
              </a:rPr>
              <a:t>선호하시는 무선 이어폰 브랜드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(48.9%) </a:t>
            </a:r>
            <a:r>
              <a:rPr dirty="0">
                <a:solidFill>
                  <a:srgbClr val="1E1E1E"/>
                </a:solidFill>
              </a:rPr>
              <a:t>보기를,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lang="ko-KR" altLang="en-US" dirty="0">
                <a:solidFill>
                  <a:srgbClr val="0072DA"/>
                </a:solidFill>
              </a:rPr>
              <a:t>애플</a:t>
            </a:r>
            <a:r>
              <a:rPr dirty="0">
                <a:solidFill>
                  <a:srgbClr val="0072DA"/>
                </a:solidFill>
              </a:rPr>
              <a:t>(52.0%)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59"/>
          <p:cNvSpPr>
            <a:spLocks noGrp="1"/>
          </p:cNvSpPr>
          <p:nvPr>
            <p:ph type="body" sz="quarter" idx="50"/>
          </p:nvPr>
        </p:nvSpPr>
        <p:spPr/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/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3" name="텍스트 개체 틀 59"/>
          <p:cNvSpPr>
            <a:spLocks noGrp="1"/>
          </p:cNvSpPr>
          <p:nvPr>
            <p:ph type="body" sz="quarter" idx="52"/>
          </p:nvPr>
        </p:nvSpPr>
        <p:spPr/>
        <p:txBody>
          <a:bodyPr vert="horz" wrap="square" lIns="0" tIns="0" rIns="0" bIns="0" rtlCol="0" anchor="t" anchorCtr="0">
            <a:normAutofit/>
          </a:bodyPr>
          <a:lstStyle>
            <a:lvl1pPr>
              <a:defRPr lang="ko-KR" altLang="en-US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</a:defRPr>
            </a:lvl1pPr>
          </a:lstStyle>
          <a:p>
            <a:pPr lvl="0" defTabSz="914400"/>
            <a:endParaRPr lang="ko-KR" altLang="en-US"/>
          </a:p>
        </p:txBody>
      </p:sp>
      <p:sp>
        <p:nvSpPr>
          <p:cNvPr id="4" name="내용 개체 틀 2"/>
          <p:cNvSpPr>
            <a:spLocks noGrp="1"/>
          </p:cNvSpPr>
          <p:nvPr>
            <p:ph idx="25" hasCustomPrompt="1"/>
          </p:nvPr>
        </p:nvSpPr>
        <p:spPr/>
        <p:txBody>
          <a:bodyPr wrap="square" lIns="0" tIns="0" rIns="0" bIns="0">
            <a:spAutoFit/>
          </a:bodyPr>
          <a:lstStyle>
            <a:lvl1pPr marL="90488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Top</a:t>
            </a:r>
            <a:r>
              <a:rPr lang="ko-KR" altLang="en-US"/>
              <a:t> </a:t>
            </a:r>
            <a:r>
              <a:rPr lang="en-US" altLang="ko-KR"/>
              <a:t>10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Q2. 가장 자주 사용하시는 [1번 문항 응답] 브랜드의 제품명을 구체적으로 작성해 주세요.</a:t>
            </a:r>
          </a:p>
        </p:txBody>
      </p:sp>
      <p:sp>
        <p:nvSpPr>
          <p:cNvPr id="6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주관식 문자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1000 응답 수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12B5E30F-3F9F-49E5-A1CE-70CE4065BFC2}" type="slidenum">
              <a:rPr lang="en-US" altLang="ko-KR" smtClean="0"/>
              <a:t>6</a:t>
            </a:fld>
            <a:endParaRPr lang="en-US" altLang="ko-KR"/>
          </a:p>
        </p:txBody>
      </p:sp>
      <p:sp>
        <p:nvSpPr>
          <p:cNvPr id="11" name="내용 개체 틀 2"/>
          <p:cNvSpPr>
            <a:spLocks noGrp="1"/>
          </p:cNvSpPr>
          <p:nvPr>
            <p:ph idx="2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2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3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29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4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0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5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6</a:t>
            </a:r>
          </a:p>
        </p:txBody>
      </p:sp>
      <p:sp>
        <p:nvSpPr>
          <p:cNvPr id="17" name="내용 개체 틀 2"/>
          <p:cNvSpPr>
            <a:spLocks noGrp="1"/>
          </p:cNvSpPr>
          <p:nvPr>
            <p:ph idx="32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7</a:t>
            </a:r>
          </a:p>
        </p:txBody>
      </p:sp>
      <p:sp>
        <p:nvSpPr>
          <p:cNvPr id="18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8</a:t>
            </a:r>
          </a:p>
        </p:txBody>
      </p:sp>
      <p:sp>
        <p:nvSpPr>
          <p:cNvPr id="19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9</a:t>
            </a:r>
          </a:p>
        </p:txBody>
      </p:sp>
      <p:sp>
        <p:nvSpPr>
          <p:cNvPr id="20" name="내용 개체 틀 2"/>
          <p:cNvSpPr>
            <a:spLocks noGrp="1"/>
          </p:cNvSpPr>
          <p:nvPr>
            <p:ph idx="3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algn="r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10</a:t>
            </a:r>
          </a:p>
        </p:txBody>
      </p:sp>
      <p:sp>
        <p:nvSpPr>
          <p:cNvPr id="21" name="내용 개체 틀 2"/>
          <p:cNvSpPr>
            <a:spLocks noGrp="1"/>
          </p:cNvSpPr>
          <p:nvPr>
            <p:ph idx="3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에어팟2</a:t>
            </a:r>
          </a:p>
        </p:txBody>
      </p:sp>
      <p:sp>
        <p:nvSpPr>
          <p:cNvPr id="22" name="내용 개체 틀 2"/>
          <p:cNvSpPr>
            <a:spLocks noGrp="1"/>
          </p:cNvSpPr>
          <p:nvPr>
            <p:ph idx="38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에어팟</a:t>
            </a:r>
          </a:p>
        </p:txBody>
      </p:sp>
      <p:sp>
        <p:nvSpPr>
          <p:cNvPr id="23" name="내용 개체 틀 2"/>
          <p:cNvSpPr>
            <a:spLocks noGrp="1"/>
          </p:cNvSpPr>
          <p:nvPr>
            <p:ph idx="39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버즈</a:t>
            </a:r>
          </a:p>
        </p:txBody>
      </p:sp>
      <p:sp>
        <p:nvSpPr>
          <p:cNvPr id="24" name="내용 개체 틀 2"/>
          <p:cNvSpPr>
            <a:spLocks noGrp="1"/>
          </p:cNvSpPr>
          <p:nvPr>
            <p:ph idx="40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qcy</a:t>
            </a:r>
          </a:p>
        </p:txBody>
      </p:sp>
      <p:sp>
        <p:nvSpPr>
          <p:cNvPr id="25" name="내용 개체 틀 2"/>
          <p:cNvSpPr>
            <a:spLocks noGrp="1"/>
          </p:cNvSpPr>
          <p:nvPr>
            <p:ph idx="4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갤럭시</a:t>
            </a:r>
          </a:p>
        </p:txBody>
      </p:sp>
      <p:sp>
        <p:nvSpPr>
          <p:cNvPr id="26" name="내용 개체 틀 2"/>
          <p:cNvSpPr>
            <a:spLocks noGrp="1"/>
          </p:cNvSpPr>
          <p:nvPr>
            <p:ph idx="42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에어팟1</a:t>
            </a:r>
          </a:p>
        </p:txBody>
      </p:sp>
      <p:sp>
        <p:nvSpPr>
          <p:cNvPr id="27" name="내용 개체 틀 2"/>
          <p:cNvSpPr>
            <a:spLocks noGrp="1"/>
          </p:cNvSpPr>
          <p:nvPr>
            <p:ph idx="43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버즈플러스</a:t>
            </a:r>
          </a:p>
        </p:txBody>
      </p:sp>
      <p:sp>
        <p:nvSpPr>
          <p:cNvPr id="28" name="내용 개체 틀 2"/>
          <p:cNvSpPr>
            <a:spLocks noGrp="1"/>
          </p:cNvSpPr>
          <p:nvPr>
            <p:ph idx="44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에어팟프로</a:t>
            </a:r>
          </a:p>
        </p:txBody>
      </p:sp>
      <p:sp>
        <p:nvSpPr>
          <p:cNvPr id="29" name="내용 개체 틀 2"/>
          <p:cNvSpPr>
            <a:spLocks noGrp="1"/>
          </p:cNvSpPr>
          <p:nvPr>
            <p:ph idx="45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삼성</a:t>
            </a:r>
          </a:p>
        </p:txBody>
      </p:sp>
      <p:sp>
        <p:nvSpPr>
          <p:cNvPr id="30" name="내용 개체 틀 2"/>
          <p:cNvSpPr>
            <a:spLocks noGrp="1"/>
          </p:cNvSpPr>
          <p:nvPr>
            <p:ph idx="46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t1</a:t>
            </a:r>
          </a:p>
        </p:txBody>
      </p:sp>
      <p:sp>
        <p:nvSpPr>
          <p:cNvPr id="32" name="내용 개체 틀 2"/>
          <p:cNvSpPr>
            <a:spLocks noGrp="1"/>
          </p:cNvSpPr>
          <p:nvPr>
            <p:ph idx="53" hasCustomPrompt="1"/>
          </p:nvPr>
        </p:nvSpPr>
        <p:spPr>
          <a:xfrm>
            <a:off x="323848" y="6314917"/>
            <a:ext cx="8496299" cy="246221"/>
          </a:xfrm>
        </p:spPr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>
              <a:tabLst>
                <a:tab pos="161925" algn="l"/>
              </a:tabLst>
            </a:pPr>
            <a:r>
              <a:rPr lang="ko-KR" altLang="en-US" dirty="0"/>
              <a:t>주: 좋아하는 브랜드, 이미지 등 단답형 응답을 분석하는데 유용한 방식입니다. 좋아하는 이유 등 서술형 응답의 경우에는 주관식 응답 원문을 살펴보는 것이 좋습니다. 
</a:t>
            </a:r>
            <a:r>
              <a:rPr lang="en-US" altLang="ko-KR" dirty="0"/>
              <a:t>	</a:t>
            </a:r>
            <a:r>
              <a:rPr lang="ko-KR" altLang="en-US" dirty="0"/>
              <a:t>이미지에는 네이버에서 제공한 </a:t>
            </a:r>
            <a:r>
              <a:rPr lang="ko-KR" altLang="en-US" dirty="0" err="1"/>
              <a:t>나눔글꼴이</a:t>
            </a:r>
            <a:r>
              <a:rPr lang="ko-KR" altLang="en-US" dirty="0"/>
              <a:t> 적용되어 있습니다.</a:t>
            </a:r>
          </a:p>
        </p:txBody>
      </p:sp>
      <p:sp>
        <p:nvSpPr>
          <p:cNvPr id="33" name="내용 개체 틀 2"/>
          <p:cNvSpPr>
            <a:spLocks noGrp="1"/>
          </p:cNvSpPr>
          <p:nvPr>
            <p:ph idx="5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  <p:pic>
        <p:nvPicPr>
          <p:cNvPr id="3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506994" y="2107639"/>
            <a:ext cx="6045200" cy="3937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1425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59646"/>
              </p:ext>
            </p:extLst>
          </p:nvPr>
        </p:nvGraphicFramePr>
        <p:xfrm>
          <a:off x="323850" y="3071167"/>
          <a:ext cx="8504259" cy="244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음악/동영상을 이용할때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대중교통을 이용할때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77.1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길을 걸을때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68.4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74.1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운동할때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혼자 휴식을 취할때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56.1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온라인 강의/수업을 들을때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직장에서 일할때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운전할때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기타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413.7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408.4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471.5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462.5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424.4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405.3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419.6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Q3. [1번 문항 응답] 무선 이어폰은 주로 어떤 상황에서 사용하시나요? 무선 이어폰을 사용하는 상황을 모두 선택해 주세요.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FAE77288-2725-46A6-8FD6-549EDE4117C0}" type="slidenum">
              <a:rPr lang="en-US" altLang="ko-KR" smtClean="0"/>
              <a:t>7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객관식 중복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전체의 절반이 넘는 </a:t>
            </a:r>
            <a:r>
              <a:rPr>
                <a:solidFill>
                  <a:srgbClr val="0072DA"/>
                </a:solidFill>
              </a:rPr>
              <a:t>77.4% </a:t>
            </a:r>
            <a:r>
              <a:rPr>
                <a:solidFill>
                  <a:srgbClr val="1E1E1E"/>
                </a:solidFill>
              </a:rPr>
              <a:t>의 응답자가 </a:t>
            </a:r>
            <a:r>
              <a:rPr>
                <a:solidFill>
                  <a:srgbClr val="0072DA"/>
                </a:solidFill>
              </a:rPr>
              <a:t>음악/동영상을 이용할때 </a:t>
            </a:r>
            <a:r>
              <a:rPr>
                <a:solidFill>
                  <a:srgbClr val="1E1E1E"/>
                </a:solidFill>
              </a:rPr>
              <a:t>보기를 선택했으며, 다음으로 </a:t>
            </a:r>
            <a:r>
              <a:rPr>
                <a:solidFill>
                  <a:srgbClr val="0072DA"/>
                </a:solidFill>
              </a:rPr>
              <a:t>대중교통을 이용할때(75.3%), 길을 걸을때(72.3%) </a:t>
            </a:r>
            <a:r>
              <a:rPr>
                <a:solidFill>
                  <a:srgbClr val="1E1E1E"/>
                </a:solidFill>
              </a:rPr>
              <a:t>순으로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0072DA"/>
                </a:solidFill>
              </a:rPr>
              <a:t>연령(10세 단위) </a:t>
            </a:r>
            <a:r>
              <a:rPr>
                <a:solidFill>
                  <a:srgbClr val="1E1E1E"/>
                </a:solidFill>
              </a:rPr>
              <a:t>분석 단위 기준으로 살펴보면 타 집단 대비 </a:t>
            </a:r>
            <a:r>
              <a:rPr>
                <a:solidFill>
                  <a:srgbClr val="0072DA"/>
                </a:solidFill>
              </a:rPr>
              <a:t>10대 </a:t>
            </a:r>
            <a:r>
              <a:rPr>
                <a:solidFill>
                  <a:srgbClr val="1E1E1E"/>
                </a:solidFill>
              </a:rPr>
              <a:t>응답자는 </a:t>
            </a:r>
            <a:r>
              <a:rPr>
                <a:solidFill>
                  <a:srgbClr val="0072DA"/>
                </a:solidFill>
              </a:rPr>
              <a:t>음악/동영상을 이용할때(92.0%), 대중교통을 이용할때(81.5%), 길을 걸을때(79.5%) </a:t>
            </a:r>
            <a:r>
              <a:rPr>
                <a:solidFill>
                  <a:srgbClr val="1E1E1E"/>
                </a:solidFill>
              </a:rPr>
              <a:t>보기를, </a:t>
            </a:r>
            <a:r>
              <a:rPr>
                <a:solidFill>
                  <a:srgbClr val="0072DA"/>
                </a:solidFill>
              </a:rPr>
              <a:t>20대 </a:t>
            </a:r>
            <a:r>
              <a:rPr>
                <a:solidFill>
                  <a:srgbClr val="1E1E1E"/>
                </a:solidFill>
              </a:rPr>
              <a:t>응답자는 </a:t>
            </a:r>
            <a:r>
              <a:rPr>
                <a:solidFill>
                  <a:srgbClr val="0072DA"/>
                </a:solidFill>
              </a:rPr>
              <a:t>음악/동영상을 이용할때(84.0%), 대중교통을 이용할때(88.0%), 길을 걸을때(87.0%) </a:t>
            </a:r>
            <a:r>
              <a:rPr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응답자들은 평균 </a:t>
            </a:r>
            <a:r>
              <a:rPr>
                <a:solidFill>
                  <a:srgbClr val="0072DA"/>
                </a:solidFill>
              </a:rPr>
              <a:t>4.14 </a:t>
            </a:r>
            <a:r>
              <a:rPr>
                <a:solidFill>
                  <a:srgbClr val="1E1E1E"/>
                </a:solidFill>
              </a:rPr>
              <a:t>개의 보기를 선택했습니다.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190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36660"/>
              </p:ext>
            </p:extLst>
          </p:nvPr>
        </p:nvGraphicFramePr>
        <p:xfrm>
          <a:off x="323850" y="3071167"/>
          <a:ext cx="8504259" cy="292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휴대폰과의 무선연결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57.1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59.9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음질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48.7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47.4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디자인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33.1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배터리 용량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가격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브랜드 명성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무게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충전방법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케이스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악세사리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기타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만족스러운 점 없음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-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0.9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281.6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Q4. [1번 문항 응답]의 무선 이어폰을 사용하시면서 만족스러운 점은 무엇인가요? 가장 만족스러운 점부터 순서대로 최대 3순위까지 선택해 주세요.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1DE9E091-8307-4292-A66E-AC01620E1DB7}" type="slidenum">
              <a:rPr lang="en-US" altLang="ko-KR" smtClean="0"/>
              <a:t>8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객관식 순위 (1~3순위)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1E1E1E"/>
                </a:solidFill>
              </a:rPr>
              <a:t>1~3 순위 기준 응답을 살펴보면, 전체의 절반이 넘는 </a:t>
            </a:r>
            <a:r>
              <a:rPr>
                <a:solidFill>
                  <a:srgbClr val="0072DA"/>
                </a:solidFill>
              </a:rPr>
              <a:t>60.8% </a:t>
            </a:r>
            <a:r>
              <a:rPr>
                <a:solidFill>
                  <a:srgbClr val="1E1E1E"/>
                </a:solidFill>
              </a:rPr>
              <a:t>의 응답자가 </a:t>
            </a:r>
            <a:r>
              <a:rPr>
                <a:solidFill>
                  <a:srgbClr val="0072DA"/>
                </a:solidFill>
              </a:rPr>
              <a:t>휴대폰과의 무선연결 </a:t>
            </a:r>
            <a:r>
              <a:rPr>
                <a:solidFill>
                  <a:srgbClr val="1E1E1E"/>
                </a:solidFill>
              </a:rPr>
              <a:t>보기를 선택했으며, 다음으로 </a:t>
            </a:r>
            <a:r>
              <a:rPr>
                <a:solidFill>
                  <a:srgbClr val="0072DA"/>
                </a:solidFill>
              </a:rPr>
              <a:t>음질(48.6%), 디자인(34.1%) </a:t>
            </a:r>
            <a:r>
              <a:rPr>
                <a:solidFill>
                  <a:srgbClr val="1E1E1E"/>
                </a:solidFill>
              </a:rPr>
              <a:t>순으로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>
                <a:solidFill>
                  <a:srgbClr val="0072DA"/>
                </a:solidFill>
              </a:rPr>
              <a:t>연령(10세 단위) </a:t>
            </a:r>
            <a:r>
              <a:rPr>
                <a:solidFill>
                  <a:srgbClr val="1E1E1E"/>
                </a:solidFill>
              </a:rPr>
              <a:t>분석 단위 기준으로 살펴보면 타 집단 대비 </a:t>
            </a:r>
            <a:r>
              <a:rPr>
                <a:solidFill>
                  <a:srgbClr val="0072DA"/>
                </a:solidFill>
              </a:rPr>
              <a:t>10대 </a:t>
            </a:r>
            <a:r>
              <a:rPr>
                <a:solidFill>
                  <a:srgbClr val="1E1E1E"/>
                </a:solidFill>
              </a:rPr>
              <a:t>응답자는 </a:t>
            </a:r>
            <a:r>
              <a:rPr>
                <a:solidFill>
                  <a:srgbClr val="0072DA"/>
                </a:solidFill>
              </a:rPr>
              <a:t>디자인(40.5%) </a:t>
            </a:r>
            <a:r>
              <a:rPr>
                <a:solidFill>
                  <a:srgbClr val="1E1E1E"/>
                </a:solidFill>
              </a:rPr>
              <a:t>보기를 많이 선택했습니다.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주: 순위형 문항의 경우 1~3순위 기준으로 살펴볼 때와 1순위 기준으로만 살펴볼 때 항목 순서에 큰 변동이 있다면 데이터를 좀 더 자세히 살펴볼 필요가 있습니다.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Object"/>
          <p:cNvGraphicFramePr/>
          <p:nvPr/>
        </p:nvGraphicFramePr>
        <p:xfrm>
          <a:off x="2570721" y="3935292"/>
          <a:ext cx="1004526" cy="190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172245"/>
              </p:ext>
            </p:extLst>
          </p:nvPr>
        </p:nvGraphicFramePr>
        <p:xfrm>
          <a:off x="323850" y="3071167"/>
          <a:ext cx="8504259" cy="292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0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3634">
                <a:tc rowSpan="2">
                  <a:txBody>
                    <a:bodyPr/>
                    <a:lstStyle/>
                    <a:p>
                      <a:pPr algn="ctr"/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전체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성별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연령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(10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세 단위</a:t>
                      </a:r>
                      <a:r>
                        <a:rPr lang="en-US" altLang="ko-KR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)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6350">
                      <a:solidFill>
                        <a:srgbClr val="BFBFB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선호하시는 무선 이어폰 브랜드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A6A6A6"/>
                      </a:solidFill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B w="12700">
                      <a:solidFill>
                        <a:srgbClr val="D9D9D9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6350">
                      <a:solidFill>
                        <a:srgbClr val="BFBFBF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6350"/>
                    <a:lnR w="6350">
                      <a:solidFill>
                        <a:srgbClr val="BFBFBF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남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여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50대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애플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뱅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앤</a:t>
                      </a:r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올룹</a:t>
                      </a:r>
                      <a:r>
                        <a:rPr lang="ko-KR" alt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슨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젠하이저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QCY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삼성</a:t>
                      </a:r>
                      <a:r>
                        <a:rPr sz="900" b="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 갤</a:t>
                      </a:r>
                      <a:r>
                        <a:rPr lang="ko-KR" altLang="en-US" sz="900" b="0" dirty="0" err="1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럭시</a:t>
                      </a:r>
                      <a:endParaRPr sz="900" b="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solidFill>
                        <a:srgbClr val="BFBFBF"/>
                      </a:solidFill>
                    </a:lnL>
                    <a:lnR w="6350">
                      <a:noFill/>
                    </a:lnR>
                    <a:lnT w="6350">
                      <a:solidFill>
                        <a:srgbClr val="BFBFBF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응답 수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655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556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가격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43.1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46.9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31.9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38.3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배터리 용량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25.9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불만족스러운 점 없음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23.0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음질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30.3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디자인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12.4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충전방법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악세사리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휴대폰과의 무선연결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14.2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케이스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11.5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lang="ko-KR" altLang="en-US"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기타</a:t>
                      </a:r>
                      <a:endParaRPr sz="900" dirty="0">
                        <a:solidFill>
                          <a:srgbClr val="1E1E1E"/>
                        </a:solidFill>
                        <a:latin typeface="맑은 고딕" panose="020F0302020204030204"/>
                      </a:endParaRP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브랜드 명성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FFC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9.7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무게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6.8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6.4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6.0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3.5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srgbClr val="C5E4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7.9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D9D9D9"/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20"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계</a:t>
                      </a:r>
                    </a:p>
                  </a:txBody>
                  <a:tcPr marL="36005" marR="36005" marT="0" marB="0" anchor="ctr">
                    <a:lnL w="6350">
                      <a:noFill/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172.9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177.2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168.6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160.5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185.0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176.5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174.0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168.5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175.6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188.1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201.3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172.6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solidFill>
                        <a:srgbClr val="D9D9D9"/>
                      </a:solidFill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1E1E1E"/>
                          </a:solidFill>
                          <a:latin typeface="맑은 고딕" panose="020F0302020204030204"/>
                        </a:rPr>
                        <a:t>175.5</a:t>
                      </a:r>
                    </a:p>
                  </a:txBody>
                  <a:tcPr marL="36005" marR="36005" marT="0" marB="0" anchor="ctr">
                    <a:lnL w="6350">
                      <a:solidFill>
                        <a:srgbClr val="D9D9D9"/>
                      </a:solidFill>
                    </a:lnL>
                    <a:lnR w="6350">
                      <a:noFill/>
                    </a:lnR>
                    <a:lnT w="12700">
                      <a:solidFill>
                        <a:srgbClr val="D9D9D9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b" anchorCtr="0">
            <a:spAutoFit/>
          </a:bodyPr>
          <a:lstStyle>
            <a:lvl1pPr latinLnBrk="0">
              <a:spcBef>
                <a:spcPct val="0"/>
              </a:spcBef>
              <a:defRPr kumimoji="1" lang="ko-KR" altLang="en-US" sz="1600" b="1" ker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defTabSz="914400" fontAlgn="base" latinLnBrk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</a:pPr>
            <a:r>
              <a:rPr lang="ko-KR" altLang="en-US"/>
              <a:t>Q5. 반대로 [1번 문항 응답]의 무선 이어폰을 사용하시면서 불만족스러운 점은 무엇인가요? 가장 불만족스러운 점부터 순서대로 최대 3순위까지 선택해 주세요.</a:t>
            </a:r>
          </a:p>
        </p:txBody>
      </p:sp>
      <p:sp>
        <p:nvSpPr>
          <p:cNvPr id="3" name="텍스트 개체 틀 14"/>
          <p:cNvSpPr>
            <a:spLocks noGrp="1"/>
          </p:cNvSpPr>
          <p:nvPr>
            <p:ph type="body" sz="quarter" idx="17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buFontTx/>
              <a:buNone/>
              <a:defRPr sz="1200">
                <a:solidFill>
                  <a:schemeClr val="accent3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문항별 결과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/>
        <p:txBody>
          <a:bodyPr wrap="square" lIns="0" tIns="0" rIns="0" bIns="0">
            <a:spAutoFit/>
          </a:bodyPr>
          <a:lstStyle>
            <a:lvl1pPr latinLnBrk="0">
              <a:defRPr sz="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ko-KR" altLang="en-US"/>
              <a:t>Ⓒ</a:t>
            </a:r>
            <a:r>
              <a:rPr lang="en-US" altLang="ko-KR"/>
              <a:t>opensurvey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 algn="r">
              <a:defRPr lang="en-US" altLang="ko-KR" sz="800" smtClean="0">
                <a:latin typeface="+mn-lt"/>
              </a:defRPr>
            </a:lvl1pPr>
          </a:lstStyle>
          <a:p>
            <a:pPr latinLnBrk="0"/>
            <a:fld id="{F8484A29-088E-4784-B605-77536F01597D}" type="slidenum">
              <a:rPr lang="en-US" altLang="ko-KR" smtClean="0"/>
              <a:t>9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21" hasCustomPrompt="1"/>
          </p:nvPr>
        </p:nvSpPr>
        <p:spPr/>
        <p:txBody>
          <a:bodyPr wrap="square" lIns="0" tIns="0" rIns="0" bIns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객관식 순위 (1~3순위)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22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0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단위: %</a:t>
            </a:r>
          </a:p>
        </p:txBody>
      </p:sp>
      <p:sp>
        <p:nvSpPr>
          <p:cNvPr id="9" name="텍스트 개체 틀 17"/>
          <p:cNvSpPr>
            <a:spLocks noGrp="1"/>
          </p:cNvSpPr>
          <p:nvPr>
            <p:ph type="body" sz="quarter" idx="23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1E1E1E"/>
                </a:solidFill>
              </a:rPr>
              <a:t>1~3 순위 기준 응답을 살펴보면, 가장 많은 응답자가 </a:t>
            </a:r>
            <a:r>
              <a:rPr dirty="0">
                <a:solidFill>
                  <a:srgbClr val="0072DA"/>
                </a:solidFill>
              </a:rPr>
              <a:t>가격(39.5%) </a:t>
            </a:r>
            <a:r>
              <a:rPr dirty="0">
                <a:solidFill>
                  <a:srgbClr val="1E1E1E"/>
                </a:solidFill>
              </a:rPr>
              <a:t>보기를 선택했으며, 다음으로 </a:t>
            </a:r>
            <a:r>
              <a:rPr dirty="0">
                <a:solidFill>
                  <a:srgbClr val="0072DA"/>
                </a:solidFill>
              </a:rPr>
              <a:t>배터리 용량(25.4%), 불만족스러운 점 없음(18.5%) </a:t>
            </a:r>
            <a:r>
              <a:rPr dirty="0">
                <a:solidFill>
                  <a:srgbClr val="1E1E1E"/>
                </a:solidFill>
              </a:rPr>
              <a:t>순으로 나타났습니다.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dirty="0">
                <a:solidFill>
                  <a:srgbClr val="0072DA"/>
                </a:solidFill>
              </a:rPr>
              <a:t>연령(10세 단위)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dirty="0">
                <a:solidFill>
                  <a:srgbClr val="0072DA"/>
                </a:solidFill>
              </a:rPr>
              <a:t>10대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가격(51.0%)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  <a:p>
            <a:pPr marL="172800" indent="-172800" eaLnBrk="1">
              <a:spcBef>
                <a:spcPct val="0"/>
              </a:spcBef>
              <a:buChar char="▪"/>
            </a:pPr>
            <a:r>
              <a:rPr lang="ko-KR" altLang="en-US" dirty="0">
                <a:solidFill>
                  <a:srgbClr val="0072DA"/>
                </a:solidFill>
              </a:rPr>
              <a:t>선호하시는 무선 이어폰 브랜드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분석 단위 기준으로 살펴보면 타 집단 대비 </a:t>
            </a:r>
            <a:r>
              <a:rPr lang="ko-KR" altLang="en-US" dirty="0" err="1">
                <a:solidFill>
                  <a:srgbClr val="0072DA"/>
                </a:solidFill>
              </a:rPr>
              <a:t>뱅앤올룹슨</a:t>
            </a:r>
            <a:r>
              <a:rPr dirty="0">
                <a:solidFill>
                  <a:srgbClr val="0072DA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응답자는 </a:t>
            </a:r>
            <a:r>
              <a:rPr dirty="0">
                <a:solidFill>
                  <a:srgbClr val="0072DA"/>
                </a:solidFill>
              </a:rPr>
              <a:t>가격(46.9%) </a:t>
            </a:r>
            <a:r>
              <a:rPr dirty="0">
                <a:solidFill>
                  <a:srgbClr val="1E1E1E"/>
                </a:solidFill>
              </a:rPr>
              <a:t>보기를 많이 선택했습니다. 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27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낮음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28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전체 응답 대비 유의미하게 높음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29" hasCustomPrompt="1"/>
          </p:nvPr>
        </p:nvSpPr>
        <p:spPr>
          <a:solidFill>
            <a:srgbClr val="C5E4FD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C5E4FD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L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30" hasCustomPrompt="1"/>
          </p:nvPr>
        </p:nvSpPr>
        <p:spPr>
          <a:solidFill>
            <a:srgbClr val="FFCFCC"/>
          </a:solidFill>
        </p:spPr>
        <p:txBody>
          <a:bodyPr wrap="none" lIns="0" tIns="0" rIns="0" bIns="0" anchor="b" anchorCtr="0">
            <a:no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rgbClr val="FFCFCC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H</a:t>
            </a:r>
          </a:p>
        </p:txBody>
      </p:sp>
      <p:sp>
        <p:nvSpPr>
          <p:cNvPr id="14" name="내용 개체 틀 2"/>
          <p:cNvSpPr>
            <a:spLocks noGrp="1"/>
          </p:cNvSpPr>
          <p:nvPr>
            <p:ph idx="31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700" b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en-US" altLang="ko-KR"/>
              <a:t>(80% </a:t>
            </a:r>
            <a:r>
              <a:rPr lang="ko-KR" altLang="en-US"/>
              <a:t>신뢰수준</a:t>
            </a:r>
            <a:r>
              <a:rPr lang="en-US" altLang="ko-KR"/>
              <a:t>, </a:t>
            </a:r>
            <a:r>
              <a:rPr lang="ko-KR" altLang="en-US"/>
              <a:t>응답 수 </a:t>
            </a:r>
            <a:r>
              <a:rPr lang="en-US" altLang="ko-KR"/>
              <a:t>30</a:t>
            </a:r>
            <a:r>
              <a:rPr lang="ko-KR" altLang="en-US"/>
              <a:t>건 미만은 제외</a:t>
            </a:r>
            <a:r>
              <a:rPr lang="en-US" altLang="ko-KR"/>
              <a:t>)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33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주: 순위형 문항의 경우 1~3순위 기준으로 살펴볼 때와 1순위 기준으로만 살펴볼 때 항목 순서에 큰 변동이 있다면 데이터를 좀 더 자세히 살펴볼 필요가 있습니다.</a:t>
            </a:r>
          </a:p>
        </p:txBody>
      </p:sp>
      <p:sp>
        <p:nvSpPr>
          <p:cNvPr id="16" name="내용 개체 틀 2"/>
          <p:cNvSpPr>
            <a:spLocks noGrp="1"/>
          </p:cNvSpPr>
          <p:nvPr>
            <p:ph idx="34" hasCustomPrompt="1"/>
          </p:nvPr>
        </p:nvSpPr>
        <p:spPr/>
        <p:txBody>
          <a:bodyPr wrap="square" lIns="0" tIns="0" rIns="0" bIns="0" anchor="b" anchorCtr="0">
            <a:spAutoFit/>
          </a:bodyPr>
          <a:lstStyle>
            <a:lvl1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800" b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  <a:sym typeface="NanumBarunGothic Light" panose="020B0603020101020101" pitchFamily="34" charset="-127"/>
              </a:defRPr>
            </a:lvl1pPr>
            <a:lvl2pPr marL="0" indent="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  <a:sym typeface="NanumBarunGothic Light" panose="020B0603020101020101" pitchFamily="34" charset="-127"/>
              </a:defRPr>
            </a:lvl2pPr>
            <a:lvl3pPr marL="630238" indent="-180975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3pPr>
            <a:lvl4pPr marL="801688" indent="-171450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"/>
              <a:defRPr sz="1200">
                <a:solidFill>
                  <a:schemeClr val="tx1"/>
                </a:solidFill>
                <a:latin typeface="+mn-lt"/>
                <a:ea typeface="NanumBarunGothic Light" panose="020B0603020101020101" pitchFamily="34" charset="-127"/>
                <a:sym typeface="NanumBarunGothic Light" panose="020B0603020101020101" pitchFamily="34" charset="-127"/>
              </a:defRPr>
            </a:lvl4pPr>
            <a:lvl5pPr marL="1077913" indent="-180975" latinLnBrk="0">
              <a:defRPr sz="14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5pPr>
          </a:lstStyle>
          <a:p>
            <a:pPr lvl="0"/>
            <a:r>
              <a:rPr lang="ko-KR" altLang="en-US"/>
              <a:t>자료: 무선 이어폰 사용 조사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0.07.31"/>
  <p:tag name="AS_TITLE" val="Aspose.Slides for Java"/>
  <p:tag name="AS_VERSION" val="20.7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dfJgFO_DMixcJngdyo6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5WE7pL3ZsdWnvNo7mm7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Z9xZysW5yGB.qUCHkK4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5LlFpHJ7_GlP3xp6Iq84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EtTjlRSORbOWhjfvFB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2kaxnJe8K0ZjjWRNk..A"/>
</p:tagLst>
</file>

<file path=ppt/theme/theme1.xml><?xml version="1.0" encoding="utf-8"?>
<a:theme xmlns:a="http://schemas.openxmlformats.org/drawingml/2006/main" name="시안 A">
  <a:themeElements>
    <a:clrScheme name="2020 오픈서베이 공식">
      <a:dk1>
        <a:srgbClr val="1E1E1E"/>
      </a:dk1>
      <a:lt1>
        <a:srgbClr val="FFFFFF"/>
      </a:lt1>
      <a:dk2>
        <a:srgbClr val="959595"/>
      </a:dk2>
      <a:lt2>
        <a:srgbClr val="CACACA"/>
      </a:lt2>
      <a:accent1>
        <a:srgbClr val="B4E6FF"/>
      </a:accent1>
      <a:accent2>
        <a:srgbClr val="6EC8FF"/>
      </a:accent2>
      <a:accent3>
        <a:srgbClr val="2396FF"/>
      </a:accent3>
      <a:accent4>
        <a:srgbClr val="005496"/>
      </a:accent4>
      <a:accent5>
        <a:srgbClr val="F36E40"/>
      </a:accent5>
      <a:accent6>
        <a:srgbClr val="FF9700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302020204030204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3"/>
        </a:solidFill>
        <a:ln>
          <a:noFill/>
        </a:ln>
        <a:effectLst/>
      </a:spPr>
      <a:bodyPr wrap="square" rtlCol="0" anchor="ctr"/>
      <a:lstStyle>
        <a:defPPr algn="l" latinLnBrk="0">
          <a:defRPr sz="1200" smtClean="0">
            <a:solidFill>
              <a:schemeClr val="bg1"/>
            </a:solidFill>
            <a:ea typeface="+mj-ea"/>
          </a:defRPr>
        </a:defPPr>
      </a:lstStyle>
    </a:spDef>
    <a:txDef>
      <a:spPr/>
      <a:bodyPr lIns="0" tIns="0" rIns="0" bIns="0"/>
      <a:lstStyle>
        <a:defPPr algn="l">
          <a:defRPr dirty="0" smtClean="0">
            <a:solidFill>
              <a:schemeClr val="accent4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6189</Words>
  <Application>Microsoft Office PowerPoint</Application>
  <PresentationFormat>On-screen Show (4:3)</PresentationFormat>
  <Paragraphs>2938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나눔명조</vt:lpstr>
      <vt:lpstr>맑은 고딕</vt:lpstr>
      <vt:lpstr>Arial</vt:lpstr>
      <vt:lpstr>Symbol</vt:lpstr>
      <vt:lpstr>Wingdings</vt:lpstr>
      <vt:lpstr>시안 A</vt:lpstr>
      <vt:lpstr>think-cell Slide</vt:lpstr>
      <vt:lpstr>무선 이어폰 사용 조사</vt:lpstr>
      <vt:lpstr>설문 개요</vt:lpstr>
      <vt:lpstr>응답자 특성</vt:lpstr>
      <vt:lpstr>목차</vt:lpstr>
      <vt:lpstr>Q1. 패널님께서 현재 사용 중이신 무선 이어폰의 브랜드는 무엇인가요? 여러개를 사용하는 경우 가장 자주 사용하는 것을 기준으로 응답해 주세요.</vt:lpstr>
      <vt:lpstr>Q2. 가장 자주 사용하시는 [1번 문항 응답] 브랜드의 제품명을 구체적으로 작성해 주세요.</vt:lpstr>
      <vt:lpstr>Q3. [1번 문항 응답] 무선 이어폰은 주로 어떤 상황에서 사용하시나요? 무선 이어폰을 사용하는 상황을 모두 선택해 주세요.</vt:lpstr>
      <vt:lpstr>Q4. [1번 문항 응답]의 무선 이어폰을 사용하시면서 만족스러운 점은 무엇인가요? 가장 만족스러운 점부터 순서대로 최대 3순위까지 선택해 주세요.</vt:lpstr>
      <vt:lpstr>Q5. 반대로 [1번 문항 응답]의 무선 이어폰을 사용하시면서 불만족스러운 점은 무엇인가요? 가장 불만족스러운 점부터 순서대로 최대 3순위까지 선택해 주세요.</vt:lpstr>
      <vt:lpstr>Q6. 패널님께서 사용하시는 [1번 문항 응답] 이어폰을 구매한 사람은 누구인가요? </vt:lpstr>
      <vt:lpstr>Q7. 내가 사용하는 [1번 문항 응답] 무선 이어폰은 타 무선 이어폰 대비 음질이 뛰어나다. </vt:lpstr>
      <vt:lpstr>Q8. 내가 사용하는 [1번 문항 응답] 무선 이어폰은 타 무선 이어폰 대비 디자인이 뛰어나다.</vt:lpstr>
      <vt:lpstr>Q9. 내가 사용하는 [1번 문항 응답] 무선 이어폰은 타 무선 이어폰 대비 가성비가 좋다.</vt:lpstr>
      <vt:lpstr>Q10. 현재 사용하시는 [1번 문항 응답] 무선 이어폰을 친구나 동료에게 추천하시겠습니까? 추천하시는 정도를 0~10점 사이로 선택해 주세요.</vt:lpstr>
      <vt:lpstr>Q11. 무선 이어폰을 구매하면 보통 얼마나 사용하실 수 있다고 생각하시나요? 현재 사용하시는 [1번 문항 응답] 브랜드 제품을 기준으로, 사용할 수 있을 ..</vt:lpstr>
      <vt:lpstr>Q12. 선호하시는 무선 이어폰 브랜드는 무엇인가요? 가장 선호하는 브랜드부터 최대 3순위까지 선택해 주세요. </vt:lpstr>
      <vt:lpstr>Q13. [12번 문항 응답] 브랜드를 가장 선호하시는 이유는 무엇인가요?</vt:lpstr>
      <vt:lpstr>Q14. 패널님께서 향후 무선 이어폰을 구매하신다고 했을 때, 중요하게 고려할 점을 순서대로 최대 3순위까지 선택해 주세요</vt:lpstr>
      <vt:lpstr>Q15. 구체적으로 [14번 문항 응답] 관련하여 어떤 부분을 중요하게 고려하고자 하시나요?</vt:lpstr>
      <vt:lpstr>Q16. 무선 이어폰 1개를 구매할 때 쓸 수 있는 최대 금액은 얼마 정도인가요? 만 원 단위 숫자로 입력해 주세요.</vt:lpstr>
      <vt:lpstr>Q17. 현재 사용 중이신 무선 이어폰을 사진으로 찍어서 업로드 해 주세요. 케이스를 씌운 상태라면 벗기지 말고 함께 찍어주시면 됩니다.   #예시 이미지</vt:lpstr>
      <vt:lpstr>오픈서베이는 모바일 시대 소비자 데이터를 가장 혁신적인 방법으로 수집하고 분석합니다.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무선 이어폰 사용 조사</dc:title>
  <cp:lastModifiedBy>opsv5</cp:lastModifiedBy>
  <cp:revision>11</cp:revision>
  <cp:lastPrinted>2020-09-10T15:23:16Z</cp:lastPrinted>
  <dcterms:created xsi:type="dcterms:W3CDTF">2020-09-10T06:23:16Z</dcterms:created>
  <dcterms:modified xsi:type="dcterms:W3CDTF">2020-09-10T07:45:41Z</dcterms:modified>
</cp:coreProperties>
</file>